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5" r:id="rId5"/>
    <p:sldId id="259" r:id="rId6"/>
    <p:sldId id="274" r:id="rId7"/>
    <p:sldId id="260" r:id="rId8"/>
    <p:sldId id="270" r:id="rId9"/>
    <p:sldId id="264" r:id="rId10"/>
    <p:sldId id="266" r:id="rId11"/>
    <p:sldId id="267" r:id="rId12"/>
    <p:sldId id="273" r:id="rId13"/>
    <p:sldId id="272" r:id="rId14"/>
    <p:sldId id="271" r:id="rId15"/>
    <p:sldId id="26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248"/>
    <a:srgbClr val="4DC3C4"/>
    <a:srgbClr val="EF629F"/>
    <a:srgbClr val="ADE1F5"/>
    <a:srgbClr val="3DC0EC"/>
    <a:srgbClr val="FFBA00"/>
    <a:srgbClr val="F37420"/>
    <a:srgbClr val="4B66AF"/>
    <a:srgbClr val="85BA4F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-46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212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png>
</file>

<file path=ppt/media/image22.jpe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C28817-E429-43B5-90D5-FB29830FD797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C0D3C2-31B1-47DB-90F1-E747E1EC18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460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3595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854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8088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646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5912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459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271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061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7854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900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1424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A23CF-3A19-4BE8-855A-5465BE653C30}" type="datetimeFigureOut">
              <a:rPr lang="ko-KR" altLang="en-US" smtClean="0"/>
              <a:t>2016-06-23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08E73-5C93-461F-9C97-76287731D8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81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C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30728" y="2465614"/>
            <a:ext cx="5927272" cy="979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000" b="1" dirty="0">
                <a:solidFill>
                  <a:srgbClr val="FFBA00"/>
                </a:solidFill>
              </a:rPr>
              <a:t> </a:t>
            </a:r>
            <a:r>
              <a:rPr lang="en-US" altLang="ko-KR" sz="5000" b="1" dirty="0">
                <a:solidFill>
                  <a:srgbClr val="3DC0EC"/>
                </a:solidFill>
              </a:rPr>
              <a:t>U&amp;I </a:t>
            </a:r>
            <a:r>
              <a:rPr lang="ko-KR" altLang="en-US" sz="5000" b="1" dirty="0" err="1">
                <a:solidFill>
                  <a:srgbClr val="3DC0EC"/>
                </a:solidFill>
              </a:rPr>
              <a:t>버스킹</a:t>
            </a:r>
            <a:endParaRPr lang="ko-KR" altLang="en-US" sz="5000" b="1" dirty="0">
              <a:solidFill>
                <a:srgbClr val="3DC0EC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877388" y="2198910"/>
            <a:ext cx="592727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27735" y="4402823"/>
            <a:ext cx="586375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37260" y="3946070"/>
            <a:ext cx="2969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너와 내가 함께하는 </a:t>
            </a:r>
            <a:r>
              <a:rPr lang="ko-KR" altLang="en-US" b="1" dirty="0" err="1">
                <a:solidFill>
                  <a:schemeClr val="bg1"/>
                </a:solidFill>
              </a:rPr>
              <a:t>버스킹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5835" y="4592863"/>
            <a:ext cx="22413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</a:rPr>
              <a:t>학교   </a:t>
            </a:r>
            <a:r>
              <a:rPr lang="en-US" altLang="ko-KR" sz="1200" b="1" dirty="0">
                <a:solidFill>
                  <a:schemeClr val="bg1"/>
                </a:solidFill>
              </a:rPr>
              <a:t>|   </a:t>
            </a:r>
            <a:r>
              <a:rPr lang="ko-KR" altLang="en-US" sz="1200" b="1" dirty="0">
                <a:solidFill>
                  <a:schemeClr val="bg1"/>
                </a:solidFill>
              </a:rPr>
              <a:t>세명컴퓨터고등학교</a:t>
            </a:r>
          </a:p>
        </p:txBody>
      </p:sp>
    </p:spTree>
    <p:extLst>
      <p:ext uri="{BB962C8B-B14F-4D97-AF65-F5344CB8AC3E}">
        <p14:creationId xmlns:p14="http://schemas.microsoft.com/office/powerpoint/2010/main" val="168838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935505" y="1585977"/>
            <a:ext cx="7661072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 err="1">
                <a:solidFill>
                  <a:srgbClr val="3DC0EC"/>
                </a:solidFill>
              </a:rPr>
              <a:t>버스킹</a:t>
            </a:r>
            <a:r>
              <a:rPr lang="ko-KR" altLang="en-US" sz="3500" b="1" dirty="0">
                <a:solidFill>
                  <a:srgbClr val="3DC0EC"/>
                </a:solidFill>
              </a:rPr>
              <a:t> 목록</a:t>
            </a:r>
            <a:endParaRPr lang="en-US" altLang="ko-KR" sz="3500" b="1" dirty="0">
              <a:solidFill>
                <a:srgbClr val="3DC0EC"/>
              </a:solidFill>
            </a:endParaRPr>
          </a:p>
          <a:p>
            <a:endParaRPr lang="en-US" altLang="ko-KR" sz="1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버스커들이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공연 등록을 했을 시 이 화면에서 </a:t>
            </a:r>
            <a:endParaRPr lang="en-US" altLang="ko-KR" sz="25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목록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확인 가능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ko-KR" sz="1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콘텐츠에는 작성자</a:t>
            </a:r>
            <a:r>
              <a:rPr lang="en-US" altLang="ko-KR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혹은 작성자 팀</a:t>
            </a:r>
            <a:r>
              <a:rPr lang="en-US" altLang="ko-KR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와 </a:t>
            </a:r>
            <a:r>
              <a:rPr lang="ko-KR" altLang="en-US" sz="25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버스킹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공연 </a:t>
            </a:r>
            <a:endParaRPr lang="en-US" altLang="ko-KR" sz="25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제목과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설명</a:t>
            </a:r>
            <a:r>
              <a:rPr lang="en-US" altLang="ko-KR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해당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감정</a:t>
            </a:r>
            <a:r>
              <a:rPr lang="en-US" altLang="ko-KR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관심 표시한 개수 확인 가능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ko-KR" sz="1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버스킹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종료가 되었을 시 </a:t>
            </a:r>
            <a:r>
              <a:rPr lang="ko-KR" altLang="en-US" sz="25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버스커가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en-US" altLang="ko-KR" sz="25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설정한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후에 확인 가능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851811" y="946676"/>
            <a:ext cx="2702432" cy="4692124"/>
            <a:chOff x="1845578" y="4067582"/>
            <a:chExt cx="1195699" cy="2076043"/>
          </a:xfrm>
          <a:solidFill>
            <a:srgbClr val="3DC0EC"/>
          </a:solidFill>
        </p:grpSpPr>
        <p:sp>
          <p:nvSpPr>
            <p:cNvPr id="24" name="모서리가 둥근 직사각형 23"/>
            <p:cNvSpPr/>
            <p:nvPr/>
          </p:nvSpPr>
          <p:spPr>
            <a:xfrm>
              <a:off x="1847959" y="4067582"/>
              <a:ext cx="1192861" cy="2556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847852" y="4214815"/>
              <a:ext cx="1192967" cy="133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845578" y="5887936"/>
              <a:ext cx="1195242" cy="2556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1848645" y="5861043"/>
              <a:ext cx="1192632" cy="133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/>
            <p:cNvSpPr/>
            <p:nvPr/>
          </p:nvSpPr>
          <p:spPr>
            <a:xfrm>
              <a:off x="2367961" y="5939146"/>
              <a:ext cx="149232" cy="149232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01"/>
          <a:stretch/>
        </p:blipFill>
        <p:spPr>
          <a:xfrm>
            <a:off x="851811" y="1580829"/>
            <a:ext cx="2701397" cy="341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7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Web Design\Desktop\jpg\검색기능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742" y="1570285"/>
            <a:ext cx="2694467" cy="479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563880" y="-228600"/>
            <a:ext cx="3581400" cy="15080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851811" y="946676"/>
            <a:ext cx="2712404" cy="4692124"/>
            <a:chOff x="1845578" y="4067582"/>
            <a:chExt cx="1200111" cy="2076043"/>
          </a:xfrm>
          <a:solidFill>
            <a:srgbClr val="3DC0EC"/>
          </a:solidFill>
        </p:grpSpPr>
        <p:sp>
          <p:nvSpPr>
            <p:cNvPr id="24" name="모서리가 둥근 직사각형 23"/>
            <p:cNvSpPr/>
            <p:nvPr/>
          </p:nvSpPr>
          <p:spPr>
            <a:xfrm>
              <a:off x="1847959" y="4067582"/>
              <a:ext cx="1197730" cy="2556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847852" y="4214815"/>
              <a:ext cx="1197837" cy="133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845578" y="5887936"/>
              <a:ext cx="1195242" cy="2556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1848645" y="5861043"/>
              <a:ext cx="1192632" cy="133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/>
            <p:cNvSpPr/>
            <p:nvPr/>
          </p:nvSpPr>
          <p:spPr>
            <a:xfrm>
              <a:off x="2373285" y="5939146"/>
              <a:ext cx="149232" cy="149232"/>
            </a:xfrm>
            <a:prstGeom prst="ellipse">
              <a:avLst/>
            </a:prstGeom>
            <a:grp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935505" y="1585977"/>
            <a:ext cx="640431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>
                <a:solidFill>
                  <a:srgbClr val="3DC0EC"/>
                </a:solidFill>
              </a:rPr>
              <a:t>감정 검색</a:t>
            </a:r>
            <a:endParaRPr lang="en-US" altLang="ko-KR" sz="3500" b="1" dirty="0">
              <a:solidFill>
                <a:srgbClr val="3DC0EC"/>
              </a:solidFill>
            </a:endParaRPr>
          </a:p>
          <a:p>
            <a:endParaRPr lang="en-US" altLang="ko-KR" sz="1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기존에 설정된 감정카테고리로 </a:t>
            </a:r>
            <a:r>
              <a:rPr lang="ko-KR" altLang="en-US" sz="25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필터링하여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en-US" altLang="ko-KR" sz="25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해당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공연 탐색 가능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ko-KR" sz="1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감정 이외에 </a:t>
            </a:r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제목</a:t>
            </a:r>
            <a:r>
              <a:rPr lang="en-US" altLang="ko-KR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장르</a:t>
            </a:r>
            <a:r>
              <a:rPr lang="en-US" altLang="ko-KR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공연일과</a:t>
            </a:r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같은 </a:t>
            </a:r>
            <a:endParaRPr lang="en-US" altLang="ko-KR" sz="25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키워드와 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함께 검색 가능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78180" y="5638800"/>
            <a:ext cx="3977640" cy="899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Web Design\Desktop\jpg\검색기능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091"/>
          <a:stretch/>
        </p:blipFill>
        <p:spPr bwMode="auto">
          <a:xfrm>
            <a:off x="869748" y="1578357"/>
            <a:ext cx="2694467" cy="57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441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7.40741E-7 L 6.25E-7 -0.1967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851811" y="946676"/>
            <a:ext cx="2702432" cy="4692124"/>
            <a:chOff x="1845578" y="4067582"/>
            <a:chExt cx="1195699" cy="2076043"/>
          </a:xfrm>
          <a:solidFill>
            <a:srgbClr val="3DC0EC"/>
          </a:solidFill>
        </p:grpSpPr>
        <p:sp>
          <p:nvSpPr>
            <p:cNvPr id="24" name="모서리가 둥근 직사각형 23"/>
            <p:cNvSpPr/>
            <p:nvPr/>
          </p:nvSpPr>
          <p:spPr>
            <a:xfrm>
              <a:off x="1847959" y="4067582"/>
              <a:ext cx="1192861" cy="2556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847852" y="4214815"/>
              <a:ext cx="1192967" cy="133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845578" y="5887936"/>
              <a:ext cx="1195242" cy="2556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1845578" y="5861043"/>
              <a:ext cx="1195699" cy="133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/>
            <p:cNvSpPr/>
            <p:nvPr/>
          </p:nvSpPr>
          <p:spPr>
            <a:xfrm>
              <a:off x="2373285" y="5939146"/>
              <a:ext cx="149232" cy="149232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935505" y="1585977"/>
            <a:ext cx="6308137" cy="2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>
                <a:solidFill>
                  <a:srgbClr val="3DC0EC"/>
                </a:solidFill>
              </a:rPr>
              <a:t>악기 대여</a:t>
            </a:r>
            <a:endParaRPr lang="en-US" altLang="ko-KR" sz="3500" b="1" dirty="0">
              <a:solidFill>
                <a:srgbClr val="3DC0EC"/>
              </a:solidFill>
            </a:endParaRPr>
          </a:p>
          <a:p>
            <a:endParaRPr lang="en-US" altLang="ko-KR" sz="1500" b="1" dirty="0">
              <a:solidFill>
                <a:srgbClr val="3DC0EC"/>
              </a:solidFill>
            </a:endParaRPr>
          </a:p>
          <a:p>
            <a:endParaRPr lang="en-US" altLang="ko-KR" sz="1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버스커들이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악기를 빌릴 수 있음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ko-KR" sz="1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거래 </a:t>
            </a:r>
            <a:r>
              <a:rPr lang="ko-KR" altLang="en-US" sz="25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완료시</a:t>
            </a:r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해당 게시물은 대여 항목 삭제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ko-KR" sz="1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대여 항목 카테고리별로 분류 가능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37"/>
          <a:stretch/>
        </p:blipFill>
        <p:spPr>
          <a:xfrm>
            <a:off x="857193" y="1580831"/>
            <a:ext cx="2695160" cy="341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68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Web Design\Desktop\jpg\커뮤니티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11" y="1572304"/>
            <a:ext cx="2701397" cy="4802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609600" y="37484"/>
            <a:ext cx="3478305" cy="11981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457200" y="5176651"/>
            <a:ext cx="3478305" cy="11981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851811" y="946676"/>
            <a:ext cx="2702432" cy="4692124"/>
            <a:chOff x="1845578" y="4067582"/>
            <a:chExt cx="1195699" cy="2076043"/>
          </a:xfrm>
          <a:solidFill>
            <a:srgbClr val="3DC0EC"/>
          </a:solidFill>
        </p:grpSpPr>
        <p:sp>
          <p:nvSpPr>
            <p:cNvPr id="24" name="모서리가 둥근 직사각형 23"/>
            <p:cNvSpPr/>
            <p:nvPr/>
          </p:nvSpPr>
          <p:spPr>
            <a:xfrm>
              <a:off x="1847959" y="4067582"/>
              <a:ext cx="1192861" cy="2556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847852" y="4214815"/>
              <a:ext cx="1192967" cy="133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845578" y="5887936"/>
              <a:ext cx="1195242" cy="25568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1845578" y="5861043"/>
              <a:ext cx="1195699" cy="1333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/>
            <p:cNvSpPr/>
            <p:nvPr/>
          </p:nvSpPr>
          <p:spPr>
            <a:xfrm>
              <a:off x="2373285" y="5939146"/>
              <a:ext cx="149232" cy="149232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935505" y="1585977"/>
            <a:ext cx="6083717" cy="2477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 smtClean="0">
                <a:solidFill>
                  <a:srgbClr val="3DC0EC"/>
                </a:solidFill>
              </a:rPr>
              <a:t>커뮤니티</a:t>
            </a:r>
            <a:endParaRPr lang="en-US" altLang="ko-KR" sz="3500" b="1" dirty="0">
              <a:solidFill>
                <a:srgbClr val="3DC0EC"/>
              </a:solidFill>
            </a:endParaRPr>
          </a:p>
          <a:p>
            <a:endParaRPr lang="en-US" altLang="ko-KR" sz="1500" b="1" dirty="0">
              <a:solidFill>
                <a:srgbClr val="3DC0EC"/>
              </a:solidFill>
            </a:endParaRPr>
          </a:p>
          <a:p>
            <a:endParaRPr lang="en-US" altLang="ko-KR" sz="1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버스커들끼리의</a:t>
            </a:r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교류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ko-KR" sz="1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기업과 </a:t>
            </a:r>
            <a:r>
              <a:rPr lang="ko-KR" altLang="en-US" sz="25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버스커들간의</a:t>
            </a:r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교류</a:t>
            </a:r>
            <a:endParaRPr lang="en-US" altLang="ko-KR" sz="25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ko-KR" sz="1000" b="1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이벤트를 통한 </a:t>
            </a:r>
            <a:r>
              <a:rPr lang="ko-KR" altLang="en-US" sz="25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버스커들과</a:t>
            </a:r>
            <a:r>
              <a:rPr lang="ko-KR" altLang="en-US" sz="25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팬들간의 교류</a:t>
            </a:r>
            <a:endParaRPr lang="en-US" altLang="ko-KR" sz="25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1" name="Picture 2" descr="C:\Users\Web Design\Desktop\jpg\커뮤니티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163"/>
          <a:stretch/>
        </p:blipFill>
        <p:spPr bwMode="auto">
          <a:xfrm>
            <a:off x="851810" y="1580830"/>
            <a:ext cx="2701397" cy="280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68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1.04167E-6 -0.19908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69471" y="0"/>
            <a:ext cx="1681843" cy="2432957"/>
          </a:xfrm>
          <a:prstGeom prst="rect">
            <a:avLst/>
          </a:prstGeom>
          <a:solidFill>
            <a:srgbClr val="3DC0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500"/>
              </a:lnSpc>
            </a:pPr>
            <a:endParaRPr lang="en-US" altLang="ko-KR" sz="4000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500"/>
              </a:lnSpc>
            </a:pPr>
            <a:r>
              <a:rPr lang="en-US" altLang="ko-KR" sz="4000" b="1" kern="1000" dirty="0"/>
              <a:t>05</a:t>
            </a:r>
          </a:p>
          <a:p>
            <a:pPr algn="ctr">
              <a:lnSpc>
                <a:spcPts val="2500"/>
              </a:lnSpc>
            </a:pPr>
            <a:r>
              <a:rPr lang="ko-KR" altLang="en-US" sz="2000" b="1" kern="1000" dirty="0"/>
              <a:t>차별성</a:t>
            </a:r>
            <a:endParaRPr lang="en-US" altLang="ko-KR" sz="2000" b="1" kern="10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910396" y="764540"/>
            <a:ext cx="122720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14878" y="320039"/>
            <a:ext cx="7922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U&amp;I</a:t>
            </a:r>
            <a:endParaRPr lang="ko-KR" altLang="en-US" sz="2500" b="1" dirty="0">
              <a:solidFill>
                <a:schemeClr val="bg1"/>
              </a:solidFill>
            </a:endParaRPr>
          </a:p>
        </p:txBody>
      </p:sp>
      <p:cxnSp>
        <p:nvCxnSpPr>
          <p:cNvPr id="5" name="직선 연결선 4"/>
          <p:cNvCxnSpPr/>
          <p:nvPr/>
        </p:nvCxnSpPr>
        <p:spPr>
          <a:xfrm flipV="1">
            <a:off x="5231219" y="8592213"/>
            <a:ext cx="622784" cy="14495"/>
          </a:xfrm>
          <a:prstGeom prst="line">
            <a:avLst/>
          </a:prstGeom>
          <a:ln w="28575">
            <a:solidFill>
              <a:srgbClr val="3DC0E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flipV="1">
            <a:off x="7036252" y="8593611"/>
            <a:ext cx="622784" cy="14495"/>
          </a:xfrm>
          <a:prstGeom prst="line">
            <a:avLst/>
          </a:prstGeom>
          <a:ln w="28575">
            <a:solidFill>
              <a:srgbClr val="3DC0E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275253" y="3004585"/>
            <a:ext cx="318395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 err="1">
                <a:solidFill>
                  <a:srgbClr val="3DC0EC"/>
                </a:solidFill>
              </a:rPr>
              <a:t>버스킹</a:t>
            </a:r>
            <a:r>
              <a:rPr lang="ko-KR" altLang="en-US" sz="2000" b="1" dirty="0">
                <a:solidFill>
                  <a:srgbClr val="3DC0EC"/>
                </a:solidFill>
              </a:rPr>
              <a:t> 플레이</a:t>
            </a:r>
            <a:endParaRPr lang="en-US" altLang="ko-KR" sz="2000" b="1" dirty="0">
              <a:solidFill>
                <a:srgbClr val="3DC0EC"/>
              </a:solidFill>
            </a:endParaRPr>
          </a:p>
          <a:p>
            <a:pPr algn="r"/>
            <a:endParaRPr lang="en-US" altLang="ko-KR" sz="800" b="1" dirty="0">
              <a:solidFill>
                <a:srgbClr val="FFBA00"/>
              </a:solidFill>
            </a:endParaRPr>
          </a:p>
          <a:p>
            <a:pPr algn="r"/>
            <a:r>
              <a:rPr lang="en-US" altLang="ko-KR" sz="1500" b="1" dirty="0">
                <a:solidFill>
                  <a:srgbClr val="323232"/>
                </a:solidFill>
              </a:rPr>
              <a:t>1. </a:t>
            </a:r>
            <a:r>
              <a:rPr lang="ko-KR" altLang="ko-KR" sz="1500" b="1" dirty="0">
                <a:solidFill>
                  <a:srgbClr val="323232"/>
                </a:solidFill>
              </a:rPr>
              <a:t>공연에 대한 자세한 정보를</a:t>
            </a:r>
            <a:r>
              <a:rPr lang="en-US" altLang="ko-KR" sz="1500" b="1" dirty="0">
                <a:solidFill>
                  <a:srgbClr val="323232"/>
                </a:solidFill>
              </a:rPr>
              <a:t/>
            </a:r>
            <a:br>
              <a:rPr lang="en-US" altLang="ko-KR" sz="1500" b="1" dirty="0">
                <a:solidFill>
                  <a:srgbClr val="323232"/>
                </a:solidFill>
              </a:rPr>
            </a:br>
            <a:r>
              <a:rPr lang="ko-KR" altLang="ko-KR" sz="1500" b="1" dirty="0">
                <a:solidFill>
                  <a:srgbClr val="323232"/>
                </a:solidFill>
              </a:rPr>
              <a:t>표시해서 찾기 쉽게 </a:t>
            </a:r>
            <a:r>
              <a:rPr lang="ko-KR" altLang="en-US" sz="1500" b="1" dirty="0">
                <a:solidFill>
                  <a:srgbClr val="323232"/>
                </a:solidFill>
              </a:rPr>
              <a:t>만듦</a:t>
            </a:r>
            <a:endParaRPr lang="en-US" altLang="ko-KR" sz="1500" b="1" dirty="0">
              <a:solidFill>
                <a:srgbClr val="323232"/>
              </a:solidFill>
            </a:endParaRPr>
          </a:p>
          <a:p>
            <a:pPr algn="r"/>
            <a:endParaRPr lang="en-US" altLang="ko-KR" sz="500" b="1" dirty="0">
              <a:solidFill>
                <a:srgbClr val="323232"/>
              </a:solidFill>
            </a:endParaRPr>
          </a:p>
          <a:p>
            <a:pPr algn="r"/>
            <a:r>
              <a:rPr lang="en-US" altLang="ko-KR" sz="1500" b="1" dirty="0">
                <a:solidFill>
                  <a:srgbClr val="323232"/>
                </a:solidFill>
              </a:rPr>
              <a:t>2.</a:t>
            </a:r>
            <a:r>
              <a:rPr lang="ko-KR" altLang="ko-KR" sz="1500" b="1" dirty="0">
                <a:solidFill>
                  <a:srgbClr val="323232"/>
                </a:solidFill>
              </a:rPr>
              <a:t> 공연 예정이랑 공연 종료를 따로</a:t>
            </a:r>
            <a:r>
              <a:rPr lang="en-US" altLang="ko-KR" sz="1500" b="1" dirty="0">
                <a:solidFill>
                  <a:srgbClr val="323232"/>
                </a:solidFill>
              </a:rPr>
              <a:t/>
            </a:r>
            <a:br>
              <a:rPr lang="en-US" altLang="ko-KR" sz="1500" b="1" dirty="0">
                <a:solidFill>
                  <a:srgbClr val="323232"/>
                </a:solidFill>
              </a:rPr>
            </a:br>
            <a:r>
              <a:rPr lang="ko-KR" altLang="ko-KR" sz="1500" b="1" dirty="0" err="1">
                <a:solidFill>
                  <a:srgbClr val="323232"/>
                </a:solidFill>
              </a:rPr>
              <a:t>필터링</a:t>
            </a:r>
            <a:r>
              <a:rPr lang="ko-KR" altLang="ko-KR" sz="1500" b="1" dirty="0">
                <a:solidFill>
                  <a:srgbClr val="323232"/>
                </a:solidFill>
              </a:rPr>
              <a:t> </a:t>
            </a:r>
            <a:r>
              <a:rPr lang="ko-KR" altLang="en-US" sz="1500" b="1" dirty="0">
                <a:solidFill>
                  <a:srgbClr val="323232"/>
                </a:solidFill>
              </a:rPr>
              <a:t>할 수 </a:t>
            </a:r>
            <a:r>
              <a:rPr lang="ko-KR" altLang="ko-KR" sz="1500" b="1" dirty="0">
                <a:solidFill>
                  <a:srgbClr val="323232"/>
                </a:solidFill>
              </a:rPr>
              <a:t>없어서</a:t>
            </a:r>
            <a:r>
              <a:rPr lang="en-US" altLang="ko-KR" sz="1500" b="1" dirty="0">
                <a:solidFill>
                  <a:srgbClr val="323232"/>
                </a:solidFill>
              </a:rPr>
              <a:t/>
            </a:r>
            <a:br>
              <a:rPr lang="en-US" altLang="ko-KR" sz="1500" b="1" dirty="0">
                <a:solidFill>
                  <a:srgbClr val="323232"/>
                </a:solidFill>
              </a:rPr>
            </a:br>
            <a:r>
              <a:rPr lang="ko-KR" altLang="ko-KR" sz="1500" b="1" dirty="0">
                <a:solidFill>
                  <a:srgbClr val="323232"/>
                </a:solidFill>
              </a:rPr>
              <a:t>불필요한 정보</a:t>
            </a:r>
            <a:r>
              <a:rPr lang="ko-KR" altLang="en-US" sz="1500" b="1" dirty="0">
                <a:solidFill>
                  <a:srgbClr val="323232"/>
                </a:solidFill>
              </a:rPr>
              <a:t>도 같이 불러옴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482643" y="2998481"/>
            <a:ext cx="3474028" cy="22929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solidFill>
                  <a:srgbClr val="3DC0EC"/>
                </a:solidFill>
              </a:rPr>
              <a:t>거리공연</a:t>
            </a:r>
            <a:endParaRPr lang="en-US" altLang="ko-KR" sz="2000" b="1" dirty="0">
              <a:solidFill>
                <a:srgbClr val="3DC0EC"/>
              </a:solidFill>
            </a:endParaRPr>
          </a:p>
          <a:p>
            <a:endParaRPr lang="en-US" altLang="ko-KR" sz="800" b="1" dirty="0">
              <a:solidFill>
                <a:srgbClr val="FFBA00"/>
              </a:solidFill>
            </a:endParaRPr>
          </a:p>
          <a:p>
            <a:r>
              <a:rPr lang="en-US" altLang="ko-KR" sz="1500" b="1" dirty="0"/>
              <a:t>1. </a:t>
            </a:r>
            <a:r>
              <a:rPr lang="ko-KR" altLang="ko-KR" sz="1500" b="1" dirty="0"/>
              <a:t>검색기능에 날짜 범위를 포함해서 </a:t>
            </a:r>
            <a:endParaRPr lang="en-US" altLang="ko-KR" sz="1500" b="1" dirty="0"/>
          </a:p>
          <a:p>
            <a:r>
              <a:rPr lang="ko-KR" altLang="ko-KR" sz="1500" b="1" dirty="0"/>
              <a:t>사용자가 더 편리한 검색을 할 수 있음</a:t>
            </a:r>
          </a:p>
          <a:p>
            <a:endParaRPr lang="en-US" altLang="ko-KR" sz="500" b="1" dirty="0">
              <a:solidFill>
                <a:srgbClr val="4B4B4B"/>
              </a:solidFill>
            </a:endParaRPr>
          </a:p>
          <a:p>
            <a:r>
              <a:rPr lang="en-US" altLang="ko-KR" sz="1500" b="1" dirty="0">
                <a:solidFill>
                  <a:srgbClr val="4B4B4B"/>
                </a:solidFill>
              </a:rPr>
              <a:t>2. </a:t>
            </a:r>
            <a:r>
              <a:rPr lang="ko-KR" altLang="ko-KR" sz="1500" b="1" dirty="0" err="1"/>
              <a:t>버스킹</a:t>
            </a:r>
            <a:r>
              <a:rPr lang="ko-KR" altLang="ko-KR" sz="1500" b="1" dirty="0"/>
              <a:t> 존은 유명한 장소</a:t>
            </a:r>
            <a:r>
              <a:rPr lang="ko-KR" altLang="en-US" sz="1500" b="1" dirty="0"/>
              <a:t>만</a:t>
            </a:r>
            <a:endParaRPr lang="en-US" altLang="ko-KR" sz="1500" b="1" dirty="0"/>
          </a:p>
          <a:p>
            <a:r>
              <a:rPr lang="ko-KR" altLang="ko-KR" sz="1500" b="1" dirty="0"/>
              <a:t>잡아서 사람들이 찾아가기 </a:t>
            </a:r>
            <a:r>
              <a:rPr lang="ko-KR" altLang="en-US" sz="1500" b="1" dirty="0"/>
              <a:t>쉬움</a:t>
            </a:r>
            <a:endParaRPr lang="ko-KR" altLang="ko-KR" sz="1500" b="1" dirty="0"/>
          </a:p>
          <a:p>
            <a:endParaRPr lang="en-US" altLang="ko-KR" sz="500" b="1" dirty="0">
              <a:solidFill>
                <a:srgbClr val="4B4B4B"/>
              </a:solidFill>
            </a:endParaRPr>
          </a:p>
          <a:p>
            <a:r>
              <a:rPr lang="en-US" altLang="ko-KR" sz="1500" b="1" dirty="0">
                <a:solidFill>
                  <a:srgbClr val="4B4B4B"/>
                </a:solidFill>
              </a:rPr>
              <a:t>3. </a:t>
            </a:r>
            <a:r>
              <a:rPr lang="ko-KR" altLang="ko-KR" sz="1500" b="1" dirty="0"/>
              <a:t>메시지 기능에 오직 관리자와 </a:t>
            </a:r>
            <a:endParaRPr lang="en-US" altLang="ko-KR" sz="1500" b="1" dirty="0"/>
          </a:p>
          <a:p>
            <a:r>
              <a:rPr lang="ko-KR" altLang="ko-KR" sz="1500" b="1" dirty="0"/>
              <a:t>메시지를 나눌 수 있어서 제한된 </a:t>
            </a:r>
            <a:endParaRPr lang="en-US" altLang="ko-KR" sz="1500" b="1" dirty="0"/>
          </a:p>
          <a:p>
            <a:r>
              <a:rPr lang="ko-KR" altLang="ko-KR" sz="1500" b="1" dirty="0"/>
              <a:t>통신밖에 못</a:t>
            </a:r>
            <a:r>
              <a:rPr lang="ko-KR" altLang="en-US" sz="1500" b="1" dirty="0"/>
              <a:t>함</a:t>
            </a:r>
            <a:endParaRPr lang="ko-KR" altLang="en-US" sz="1500" b="1" dirty="0">
              <a:solidFill>
                <a:srgbClr val="4B4B4B"/>
              </a:solidFill>
            </a:endParaRPr>
          </a:p>
        </p:txBody>
      </p:sp>
      <p:grpSp>
        <p:nvGrpSpPr>
          <p:cNvPr id="41" name="그룹 40"/>
          <p:cNvGrpSpPr/>
          <p:nvPr/>
        </p:nvGrpSpPr>
        <p:grpSpPr>
          <a:xfrm>
            <a:off x="4689613" y="7574731"/>
            <a:ext cx="3514104" cy="3662233"/>
            <a:chOff x="4689613" y="3012950"/>
            <a:chExt cx="3514104" cy="3662233"/>
          </a:xfrm>
        </p:grpSpPr>
        <p:grpSp>
          <p:nvGrpSpPr>
            <p:cNvPr id="34" name="그룹 33"/>
            <p:cNvGrpSpPr/>
            <p:nvPr/>
          </p:nvGrpSpPr>
          <p:grpSpPr>
            <a:xfrm>
              <a:off x="5846860" y="3012950"/>
              <a:ext cx="1197853" cy="2074964"/>
              <a:chOff x="5846860" y="3012950"/>
              <a:chExt cx="1197853" cy="2074964"/>
            </a:xfrm>
            <a:solidFill>
              <a:srgbClr val="3DC0EC"/>
            </a:solidFill>
          </p:grpSpPr>
          <p:grpSp>
            <p:nvGrpSpPr>
              <p:cNvPr id="9" name="그룹 8"/>
              <p:cNvGrpSpPr/>
              <p:nvPr/>
            </p:nvGrpSpPr>
            <p:grpSpPr>
              <a:xfrm>
                <a:off x="5846860" y="3012950"/>
                <a:ext cx="1196035" cy="2074964"/>
                <a:chOff x="1845578" y="4068661"/>
                <a:chExt cx="1196035" cy="2074964"/>
              </a:xfrm>
              <a:grpFill/>
            </p:grpSpPr>
            <p:sp>
              <p:nvSpPr>
                <p:cNvPr id="10" name="모서리가 둥근 직사각형 9"/>
                <p:cNvSpPr/>
                <p:nvPr/>
              </p:nvSpPr>
              <p:spPr>
                <a:xfrm>
                  <a:off x="1845578" y="4068661"/>
                  <a:ext cx="1194786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" name="직사각형 10"/>
                <p:cNvSpPr/>
                <p:nvPr/>
              </p:nvSpPr>
              <p:spPr>
                <a:xfrm>
                  <a:off x="1847852" y="4214815"/>
                  <a:ext cx="1192968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모서리가 둥근 직사각형 12"/>
                <p:cNvSpPr/>
                <p:nvPr/>
              </p:nvSpPr>
              <p:spPr>
                <a:xfrm>
                  <a:off x="1846371" y="5887936"/>
                  <a:ext cx="1194786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" name="직사각형 13"/>
                <p:cNvSpPr/>
                <p:nvPr/>
              </p:nvSpPr>
              <p:spPr>
                <a:xfrm>
                  <a:off x="1848645" y="5861043"/>
                  <a:ext cx="1192968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" name="타원 14"/>
                <p:cNvSpPr/>
                <p:nvPr/>
              </p:nvSpPr>
              <p:spPr>
                <a:xfrm>
                  <a:off x="2370767" y="5939146"/>
                  <a:ext cx="149232" cy="149232"/>
                </a:xfrm>
                <a:prstGeom prst="ellipse">
                  <a:avLst/>
                </a:pr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pic>
            <p:nvPicPr>
              <p:cNvPr id="33" name="그림 3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8394"/>
              <a:stretch/>
            </p:blipFill>
            <p:spPr>
              <a:xfrm>
                <a:off x="5848109" y="3282055"/>
                <a:ext cx="1196604" cy="1523277"/>
              </a:xfrm>
              <a:prstGeom prst="rect">
                <a:avLst/>
              </a:prstGeom>
              <a:grpFill/>
            </p:spPr>
          </p:pic>
        </p:grpSp>
        <p:sp>
          <p:nvSpPr>
            <p:cNvPr id="40" name="TextBox 39"/>
            <p:cNvSpPr txBox="1"/>
            <p:nvPr/>
          </p:nvSpPr>
          <p:spPr>
            <a:xfrm>
              <a:off x="4689613" y="5213244"/>
              <a:ext cx="3514104" cy="14619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rgbClr val="3DC0EC"/>
                  </a:solidFill>
                </a:rPr>
                <a:t>U&amp;I </a:t>
              </a:r>
              <a:r>
                <a:rPr lang="ko-KR" altLang="en-US" b="1" dirty="0" err="1">
                  <a:solidFill>
                    <a:srgbClr val="3DC0EC"/>
                  </a:solidFill>
                </a:rPr>
                <a:t>버스킹</a:t>
              </a:r>
              <a:endParaRPr lang="en-US" altLang="ko-KR" b="1" dirty="0">
                <a:solidFill>
                  <a:srgbClr val="3DC0EC"/>
                </a:solidFill>
              </a:endParaRPr>
            </a:p>
            <a:p>
              <a:pPr algn="ctr"/>
              <a:endParaRPr lang="en-US" altLang="ko-KR" sz="1000" b="1" dirty="0">
                <a:solidFill>
                  <a:srgbClr val="3DC0EC"/>
                </a:solidFill>
              </a:endParaRPr>
            </a:p>
            <a:p>
              <a:r>
                <a:rPr lang="en-US" altLang="ko-KR" sz="1300" b="1" dirty="0">
                  <a:solidFill>
                    <a:srgbClr val="323232"/>
                  </a:solidFill>
                </a:rPr>
                <a:t>1. </a:t>
              </a:r>
              <a:r>
                <a:rPr lang="ko-KR" altLang="en-US" sz="1300" b="1" dirty="0">
                  <a:solidFill>
                    <a:srgbClr val="323232"/>
                  </a:solidFill>
                </a:rPr>
                <a:t>감정으로 필터링하여 해당 공연 검색</a:t>
              </a:r>
              <a:r>
                <a:rPr lang="en-US" altLang="ko-KR" sz="200" b="1" dirty="0">
                  <a:solidFill>
                    <a:srgbClr val="323232"/>
                  </a:solidFill>
                </a:rPr>
                <a:t/>
              </a:r>
              <a:br>
                <a:rPr lang="en-US" altLang="ko-KR" sz="200" b="1" dirty="0">
                  <a:solidFill>
                    <a:srgbClr val="323232"/>
                  </a:solidFill>
                </a:rPr>
              </a:br>
              <a:endParaRPr lang="en-US" altLang="ko-KR" sz="200" b="1" dirty="0">
                <a:solidFill>
                  <a:srgbClr val="323232"/>
                </a:solidFill>
              </a:endParaRPr>
            </a:p>
            <a:p>
              <a:r>
                <a:rPr lang="en-US" altLang="ko-KR" sz="1300" b="1" dirty="0">
                  <a:solidFill>
                    <a:srgbClr val="323232"/>
                  </a:solidFill>
                </a:rPr>
                <a:t>2. </a:t>
              </a:r>
              <a:r>
                <a:rPr lang="ko-KR" altLang="en-US" sz="1300" b="1" dirty="0" err="1">
                  <a:solidFill>
                    <a:srgbClr val="323232"/>
                  </a:solidFill>
                </a:rPr>
                <a:t>버스커들을</a:t>
              </a:r>
              <a:r>
                <a:rPr lang="ko-KR" altLang="en-US" sz="1300" b="1" dirty="0">
                  <a:solidFill>
                    <a:srgbClr val="323232"/>
                  </a:solidFill>
                </a:rPr>
                <a:t> 위한 악기 대여</a:t>
              </a:r>
              <a:r>
                <a:rPr lang="en-US" altLang="ko-KR" sz="500" b="1" dirty="0">
                  <a:solidFill>
                    <a:srgbClr val="323232"/>
                  </a:solidFill>
                </a:rPr>
                <a:t/>
              </a:r>
              <a:br>
                <a:rPr lang="en-US" altLang="ko-KR" sz="500" b="1" dirty="0">
                  <a:solidFill>
                    <a:srgbClr val="323232"/>
                  </a:solidFill>
                </a:rPr>
              </a:br>
              <a:endParaRPr lang="en-US" altLang="ko-KR" sz="200" b="1" dirty="0">
                <a:solidFill>
                  <a:srgbClr val="323232"/>
                </a:solidFill>
              </a:endParaRPr>
            </a:p>
            <a:p>
              <a:r>
                <a:rPr lang="en-US" altLang="ko-KR" sz="1300" b="1" dirty="0">
                  <a:solidFill>
                    <a:srgbClr val="323232"/>
                  </a:solidFill>
                </a:rPr>
                <a:t>3. </a:t>
              </a:r>
              <a:r>
                <a:rPr lang="ko-KR" altLang="en-US" sz="1300" b="1" dirty="0" err="1">
                  <a:solidFill>
                    <a:srgbClr val="323232"/>
                  </a:solidFill>
                </a:rPr>
                <a:t>버스커</a:t>
              </a:r>
              <a:r>
                <a:rPr lang="ko-KR" altLang="en-US" sz="1300" b="1" dirty="0">
                  <a:solidFill>
                    <a:srgbClr val="323232"/>
                  </a:solidFill>
                </a:rPr>
                <a:t> 조회 가능을 </a:t>
              </a:r>
              <a:r>
                <a:rPr lang="ko-KR" altLang="en-US" sz="1300" b="1" dirty="0" err="1">
                  <a:solidFill>
                    <a:srgbClr val="323232"/>
                  </a:solidFill>
                </a:rPr>
                <a:t>바탕으로한</a:t>
              </a:r>
              <a:r>
                <a:rPr lang="ko-KR" altLang="en-US" sz="1300" b="1" dirty="0">
                  <a:solidFill>
                    <a:srgbClr val="323232"/>
                  </a:solidFill>
                </a:rPr>
                <a:t> 랭킹 기능</a:t>
              </a:r>
              <a:r>
                <a:rPr lang="en-US" altLang="ko-KR" sz="500" b="1" dirty="0">
                  <a:solidFill>
                    <a:srgbClr val="323232"/>
                  </a:solidFill>
                </a:rPr>
                <a:t/>
              </a:r>
              <a:br>
                <a:rPr lang="en-US" altLang="ko-KR" sz="500" b="1" dirty="0">
                  <a:solidFill>
                    <a:srgbClr val="323232"/>
                  </a:solidFill>
                </a:rPr>
              </a:br>
              <a:endParaRPr lang="en-US" altLang="ko-KR" sz="200" b="1" dirty="0">
                <a:solidFill>
                  <a:srgbClr val="323232"/>
                </a:solidFill>
              </a:endParaRPr>
            </a:p>
            <a:p>
              <a:r>
                <a:rPr lang="en-US" altLang="ko-KR" sz="1300" b="1" dirty="0">
                  <a:solidFill>
                    <a:srgbClr val="323232"/>
                  </a:solidFill>
                </a:rPr>
                <a:t>4. </a:t>
              </a:r>
              <a:r>
                <a:rPr lang="ko-KR" altLang="en-US" sz="1300" b="1" dirty="0" err="1">
                  <a:solidFill>
                    <a:srgbClr val="323232"/>
                  </a:solidFill>
                </a:rPr>
                <a:t>버스커와의</a:t>
              </a:r>
              <a:r>
                <a:rPr lang="ko-KR" altLang="en-US" sz="1300" b="1" dirty="0">
                  <a:solidFill>
                    <a:srgbClr val="323232"/>
                  </a:solidFill>
                </a:rPr>
                <a:t> 소통을 위한 채팅</a:t>
              </a:r>
              <a:endParaRPr lang="en-US" altLang="ko-KR" sz="1300" b="1" dirty="0">
                <a:solidFill>
                  <a:srgbClr val="323232"/>
                </a:solidFill>
              </a:endParaRPr>
            </a:p>
          </p:txBody>
        </p:sp>
      </p:grpSp>
      <p:grpSp>
        <p:nvGrpSpPr>
          <p:cNvPr id="39" name="그룹 38"/>
          <p:cNvGrpSpPr/>
          <p:nvPr/>
        </p:nvGrpSpPr>
        <p:grpSpPr>
          <a:xfrm flipV="1">
            <a:off x="2883548" y="704654"/>
            <a:ext cx="3600000" cy="45719"/>
            <a:chOff x="2883550" y="764030"/>
            <a:chExt cx="2126078" cy="0"/>
          </a:xfrm>
        </p:grpSpPr>
        <p:cxnSp>
          <p:nvCxnSpPr>
            <p:cNvPr id="42" name="직선 연결선 41"/>
            <p:cNvCxnSpPr/>
            <p:nvPr/>
          </p:nvCxnSpPr>
          <p:spPr>
            <a:xfrm>
              <a:off x="2883550" y="764030"/>
              <a:ext cx="540000" cy="0"/>
            </a:xfrm>
            <a:prstGeom prst="line">
              <a:avLst/>
            </a:prstGeom>
            <a:ln w="38100">
              <a:solidFill>
                <a:srgbClr val="ADE1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3412243" y="764030"/>
              <a:ext cx="540000" cy="0"/>
            </a:xfrm>
            <a:prstGeom prst="line">
              <a:avLst/>
            </a:prstGeom>
            <a:ln w="38100">
              <a:solidFill>
                <a:srgbClr val="EF62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/>
            <p:nvPr/>
          </p:nvCxnSpPr>
          <p:spPr>
            <a:xfrm>
              <a:off x="3940936" y="764030"/>
              <a:ext cx="540000" cy="0"/>
            </a:xfrm>
            <a:prstGeom prst="line">
              <a:avLst/>
            </a:prstGeom>
            <a:ln w="38100">
              <a:solidFill>
                <a:srgbClr val="4DC3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4469628" y="764030"/>
              <a:ext cx="540000" cy="0"/>
            </a:xfrm>
            <a:prstGeom prst="line">
              <a:avLst/>
            </a:prstGeom>
            <a:ln w="38100">
              <a:solidFill>
                <a:srgbClr val="FCB24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TextBox 45"/>
          <p:cNvSpPr txBox="1"/>
          <p:nvPr/>
        </p:nvSpPr>
        <p:spPr>
          <a:xfrm>
            <a:off x="2883548" y="897011"/>
            <a:ext cx="6803466" cy="1523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>
                <a:solidFill>
                  <a:srgbClr val="3DC0EC"/>
                </a:solidFill>
              </a:rPr>
              <a:t>타 </a:t>
            </a:r>
            <a:r>
              <a:rPr lang="ko-KR" altLang="en-US" sz="3500" b="1" dirty="0" err="1">
                <a:solidFill>
                  <a:srgbClr val="3DC0EC"/>
                </a:solidFill>
              </a:rPr>
              <a:t>앱과의</a:t>
            </a:r>
            <a:r>
              <a:rPr lang="ko-KR" altLang="en-US" sz="3500" b="1" dirty="0">
                <a:solidFill>
                  <a:srgbClr val="3DC0EC"/>
                </a:solidFill>
              </a:rPr>
              <a:t> </a:t>
            </a:r>
            <a:r>
              <a:rPr lang="ko-KR" altLang="en-US" sz="3500" b="1" dirty="0" err="1">
                <a:solidFill>
                  <a:srgbClr val="3DC0EC"/>
                </a:solidFill>
              </a:rPr>
              <a:t>차별점</a:t>
            </a:r>
            <a:endParaRPr lang="en-US" altLang="ko-KR" sz="3500" b="1" dirty="0">
              <a:solidFill>
                <a:srgbClr val="3DC0EC"/>
              </a:solidFill>
            </a:endParaRPr>
          </a:p>
          <a:p>
            <a:endParaRPr lang="ko-KR" altLang="en-US" sz="800" b="1" dirty="0">
              <a:solidFill>
                <a:srgbClr val="3DC0EC"/>
              </a:solidFill>
            </a:endParaRPr>
          </a:p>
          <a:p>
            <a:r>
              <a:rPr lang="en-US" altLang="ko-KR" sz="2500" b="1" dirty="0">
                <a:solidFill>
                  <a:srgbClr val="4B4B4B"/>
                </a:solidFill>
              </a:rPr>
              <a:t>U&amp;I</a:t>
            </a:r>
            <a:r>
              <a:rPr lang="ko-KR" altLang="en-US" sz="2500" b="1" dirty="0" err="1">
                <a:solidFill>
                  <a:srgbClr val="4B4B4B"/>
                </a:solidFill>
              </a:rPr>
              <a:t>버스킹에는</a:t>
            </a:r>
            <a:r>
              <a:rPr lang="ko-KR" altLang="en-US" sz="2500" b="1" dirty="0">
                <a:solidFill>
                  <a:srgbClr val="4B4B4B"/>
                </a:solidFill>
              </a:rPr>
              <a:t> 지금까지 있던 </a:t>
            </a:r>
            <a:r>
              <a:rPr lang="ko-KR" altLang="en-US" sz="2500" b="1" dirty="0" err="1">
                <a:solidFill>
                  <a:srgbClr val="4B4B4B"/>
                </a:solidFill>
              </a:rPr>
              <a:t>버스킹</a:t>
            </a:r>
            <a:r>
              <a:rPr lang="ko-KR" altLang="en-US" sz="2500" b="1" dirty="0">
                <a:solidFill>
                  <a:srgbClr val="4B4B4B"/>
                </a:solidFill>
              </a:rPr>
              <a:t> </a:t>
            </a:r>
            <a:r>
              <a:rPr lang="ko-KR" altLang="en-US" sz="2500" b="1" dirty="0" err="1">
                <a:solidFill>
                  <a:srgbClr val="4B4B4B"/>
                </a:solidFill>
              </a:rPr>
              <a:t>앱과는</a:t>
            </a:r>
            <a:r>
              <a:rPr lang="ko-KR" altLang="en-US" sz="2500" b="1" dirty="0">
                <a:solidFill>
                  <a:srgbClr val="4B4B4B"/>
                </a:solidFill>
              </a:rPr>
              <a:t> </a:t>
            </a:r>
            <a:endParaRPr lang="en-US" altLang="ko-KR" sz="2500" b="1" dirty="0">
              <a:solidFill>
                <a:srgbClr val="4B4B4B"/>
              </a:solidFill>
            </a:endParaRPr>
          </a:p>
          <a:p>
            <a:r>
              <a:rPr lang="ko-KR" altLang="en-US" sz="2500" b="1" dirty="0">
                <a:solidFill>
                  <a:srgbClr val="4B4B4B"/>
                </a:solidFill>
              </a:rPr>
              <a:t>훨씬 수준이 높은 기능이 많습니다</a:t>
            </a:r>
            <a:r>
              <a:rPr lang="en-US" altLang="ko-KR" sz="2500" b="1" dirty="0">
                <a:solidFill>
                  <a:srgbClr val="4B4B4B"/>
                </a:solidFill>
              </a:rPr>
              <a:t>.</a:t>
            </a:r>
            <a:endParaRPr lang="ko-KR" altLang="en-US" sz="2500" b="1" dirty="0">
              <a:solidFill>
                <a:srgbClr val="4B4B4B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563570" y="3211534"/>
            <a:ext cx="4023858" cy="25083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rgbClr val="3DC0EC"/>
                </a:solidFill>
              </a:rPr>
              <a:t>U&amp;I </a:t>
            </a:r>
            <a:r>
              <a:rPr lang="ko-KR" altLang="en-US" sz="2500" b="1" dirty="0" err="1">
                <a:solidFill>
                  <a:srgbClr val="3DC0EC"/>
                </a:solidFill>
              </a:rPr>
              <a:t>버스킹</a:t>
            </a:r>
            <a:endParaRPr lang="en-US" altLang="ko-KR" sz="2500" b="1" dirty="0">
              <a:solidFill>
                <a:srgbClr val="3DC0EC"/>
              </a:solidFill>
            </a:endParaRPr>
          </a:p>
          <a:p>
            <a:pPr algn="ctr"/>
            <a:endParaRPr lang="en-US" altLang="ko-KR" sz="1000" b="1" dirty="0">
              <a:solidFill>
                <a:srgbClr val="3DC0EC"/>
              </a:solidFill>
            </a:endParaRPr>
          </a:p>
          <a:p>
            <a:r>
              <a:rPr lang="en-US" altLang="ko-KR" sz="1700" b="1" dirty="0">
                <a:solidFill>
                  <a:srgbClr val="323232"/>
                </a:solidFill>
              </a:rPr>
              <a:t>1. </a:t>
            </a:r>
            <a:r>
              <a:rPr lang="ko-KR" altLang="en-US" sz="1700" b="1" dirty="0">
                <a:solidFill>
                  <a:srgbClr val="323232"/>
                </a:solidFill>
              </a:rPr>
              <a:t>감정으로 </a:t>
            </a:r>
            <a:r>
              <a:rPr lang="ko-KR" altLang="en-US" sz="1700" b="1" dirty="0" err="1">
                <a:solidFill>
                  <a:srgbClr val="323232"/>
                </a:solidFill>
              </a:rPr>
              <a:t>필터링하여</a:t>
            </a:r>
            <a:r>
              <a:rPr lang="ko-KR" altLang="en-US" sz="1700" b="1" dirty="0">
                <a:solidFill>
                  <a:srgbClr val="323232"/>
                </a:solidFill>
              </a:rPr>
              <a:t> 해당 공연 검색</a:t>
            </a:r>
            <a:r>
              <a:rPr lang="en-US" altLang="ko-KR" sz="500" b="1" dirty="0">
                <a:solidFill>
                  <a:srgbClr val="323232"/>
                </a:solidFill>
              </a:rPr>
              <a:t/>
            </a:r>
            <a:br>
              <a:rPr lang="en-US" altLang="ko-KR" sz="500" b="1" dirty="0">
                <a:solidFill>
                  <a:srgbClr val="323232"/>
                </a:solidFill>
              </a:rPr>
            </a:br>
            <a:endParaRPr lang="en-US" altLang="ko-KR" sz="500" b="1" dirty="0">
              <a:solidFill>
                <a:srgbClr val="323232"/>
              </a:solidFill>
            </a:endParaRPr>
          </a:p>
          <a:p>
            <a:r>
              <a:rPr lang="en-US" altLang="ko-KR" sz="1700" b="1" dirty="0">
                <a:solidFill>
                  <a:srgbClr val="323232"/>
                </a:solidFill>
              </a:rPr>
              <a:t>2. </a:t>
            </a:r>
            <a:r>
              <a:rPr lang="ko-KR" altLang="en-US" sz="1700" b="1" dirty="0" err="1">
                <a:solidFill>
                  <a:srgbClr val="323232"/>
                </a:solidFill>
              </a:rPr>
              <a:t>버스커들을</a:t>
            </a:r>
            <a:r>
              <a:rPr lang="ko-KR" altLang="en-US" sz="1700" b="1" dirty="0">
                <a:solidFill>
                  <a:srgbClr val="323232"/>
                </a:solidFill>
              </a:rPr>
              <a:t> 위한 악기 대여</a:t>
            </a:r>
            <a:r>
              <a:rPr lang="en-US" altLang="ko-KR" sz="500" b="1" dirty="0">
                <a:solidFill>
                  <a:srgbClr val="323232"/>
                </a:solidFill>
              </a:rPr>
              <a:t/>
            </a:r>
            <a:br>
              <a:rPr lang="en-US" altLang="ko-KR" sz="500" b="1" dirty="0">
                <a:solidFill>
                  <a:srgbClr val="323232"/>
                </a:solidFill>
              </a:rPr>
            </a:br>
            <a:endParaRPr lang="en-US" altLang="ko-KR" sz="500" b="1" dirty="0">
              <a:solidFill>
                <a:srgbClr val="323232"/>
              </a:solidFill>
            </a:endParaRPr>
          </a:p>
          <a:p>
            <a:r>
              <a:rPr lang="en-US" altLang="ko-KR" sz="1700" b="1" dirty="0">
                <a:solidFill>
                  <a:srgbClr val="323232"/>
                </a:solidFill>
              </a:rPr>
              <a:t>3. </a:t>
            </a:r>
            <a:r>
              <a:rPr lang="ko-KR" altLang="en-US" sz="1700" b="1" dirty="0" err="1">
                <a:solidFill>
                  <a:srgbClr val="323232"/>
                </a:solidFill>
              </a:rPr>
              <a:t>버스커</a:t>
            </a:r>
            <a:r>
              <a:rPr lang="ko-KR" altLang="en-US" sz="1700" b="1" dirty="0">
                <a:solidFill>
                  <a:srgbClr val="323232"/>
                </a:solidFill>
              </a:rPr>
              <a:t> 조회 가능을 </a:t>
            </a:r>
            <a:r>
              <a:rPr lang="ko-KR" altLang="en-US" sz="1700" b="1" dirty="0" err="1">
                <a:solidFill>
                  <a:srgbClr val="323232"/>
                </a:solidFill>
              </a:rPr>
              <a:t>바탕으로한</a:t>
            </a:r>
            <a:r>
              <a:rPr lang="ko-KR" altLang="en-US" sz="1700" b="1" dirty="0">
                <a:solidFill>
                  <a:srgbClr val="323232"/>
                </a:solidFill>
              </a:rPr>
              <a:t> </a:t>
            </a:r>
            <a:endParaRPr lang="en-US" altLang="ko-KR" sz="1700" b="1" dirty="0" smtClean="0">
              <a:solidFill>
                <a:srgbClr val="323232"/>
              </a:solidFill>
            </a:endParaRPr>
          </a:p>
          <a:p>
            <a:r>
              <a:rPr lang="en-US" altLang="ko-KR" sz="1700" b="1" dirty="0">
                <a:solidFill>
                  <a:srgbClr val="323232"/>
                </a:solidFill>
              </a:rPr>
              <a:t> </a:t>
            </a:r>
            <a:r>
              <a:rPr lang="en-US" altLang="ko-KR" sz="1700" b="1" dirty="0" smtClean="0">
                <a:solidFill>
                  <a:srgbClr val="323232"/>
                </a:solidFill>
              </a:rPr>
              <a:t>   </a:t>
            </a:r>
            <a:r>
              <a:rPr lang="ko-KR" altLang="en-US" sz="1700" b="1" dirty="0" smtClean="0">
                <a:solidFill>
                  <a:srgbClr val="323232"/>
                </a:solidFill>
              </a:rPr>
              <a:t>랭킹 </a:t>
            </a:r>
            <a:r>
              <a:rPr lang="ko-KR" altLang="en-US" sz="1700" b="1" dirty="0">
                <a:solidFill>
                  <a:srgbClr val="323232"/>
                </a:solidFill>
              </a:rPr>
              <a:t>기능</a:t>
            </a:r>
            <a:r>
              <a:rPr lang="en-US" altLang="ko-KR" sz="500" b="1" dirty="0">
                <a:solidFill>
                  <a:srgbClr val="323232"/>
                </a:solidFill>
              </a:rPr>
              <a:t/>
            </a:r>
            <a:br>
              <a:rPr lang="en-US" altLang="ko-KR" sz="500" b="1" dirty="0">
                <a:solidFill>
                  <a:srgbClr val="323232"/>
                </a:solidFill>
              </a:rPr>
            </a:br>
            <a:endParaRPr lang="en-US" altLang="ko-KR" sz="500" b="1" dirty="0">
              <a:solidFill>
                <a:srgbClr val="323232"/>
              </a:solidFill>
            </a:endParaRPr>
          </a:p>
          <a:p>
            <a:r>
              <a:rPr lang="en-US" altLang="ko-KR" sz="1700" b="1" dirty="0" smtClean="0">
                <a:solidFill>
                  <a:srgbClr val="323232"/>
                </a:solidFill>
              </a:rPr>
              <a:t>4. </a:t>
            </a:r>
            <a:r>
              <a:rPr lang="ko-KR" altLang="en-US" sz="1700" b="1" dirty="0" err="1" smtClean="0">
                <a:solidFill>
                  <a:srgbClr val="323232"/>
                </a:solidFill>
              </a:rPr>
              <a:t>버스커와의</a:t>
            </a:r>
            <a:r>
              <a:rPr lang="ko-KR" altLang="en-US" sz="1700" b="1" dirty="0" smtClean="0">
                <a:solidFill>
                  <a:srgbClr val="323232"/>
                </a:solidFill>
              </a:rPr>
              <a:t> 소통을 위한 채팅</a:t>
            </a:r>
            <a:endParaRPr lang="en-US" altLang="ko-KR" sz="1700" b="1" dirty="0" smtClean="0">
              <a:solidFill>
                <a:srgbClr val="323232"/>
              </a:solidFill>
            </a:endParaRPr>
          </a:p>
          <a:p>
            <a:endParaRPr lang="en-US" altLang="ko-KR" sz="500" b="1" dirty="0">
              <a:solidFill>
                <a:srgbClr val="323232"/>
              </a:solidFill>
            </a:endParaRPr>
          </a:p>
          <a:p>
            <a:r>
              <a:rPr lang="en-US" altLang="ko-KR" sz="1700" b="1" dirty="0" smtClean="0">
                <a:solidFill>
                  <a:srgbClr val="323232"/>
                </a:solidFill>
              </a:rPr>
              <a:t>5. </a:t>
            </a:r>
            <a:r>
              <a:rPr lang="ko-KR" altLang="en-US" sz="1700" b="1" dirty="0" smtClean="0">
                <a:solidFill>
                  <a:srgbClr val="323232"/>
                </a:solidFill>
              </a:rPr>
              <a:t>사용자들 간의 교류</a:t>
            </a:r>
            <a:endParaRPr lang="en-US" altLang="ko-KR" sz="1700" b="1" dirty="0" smtClean="0">
              <a:solidFill>
                <a:srgbClr val="323232"/>
              </a:solidFill>
            </a:endParaRPr>
          </a:p>
        </p:txBody>
      </p:sp>
      <p:pic>
        <p:nvPicPr>
          <p:cNvPr id="1026" name="Picture 2" descr="C:\Users\Web Design\Desktop\_sk앱 프로젝트\버스킹 - sk앱 프로젝트\PPT IMG\우리 앱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6066" y="-4472852"/>
            <a:ext cx="2045567" cy="4152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Web Design\Desktop\_sk앱 프로젝트\버스킹 - sk앱 프로젝트\PPT IMG\타앱_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8" y="2667252"/>
            <a:ext cx="1771713" cy="3596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Web Design\Desktop\_sk앱 프로젝트\버스킹 - sk앱 프로젝트\PPT IMG\타앱_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9940" y="2667253"/>
            <a:ext cx="1771714" cy="3596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1275253" y="2519082"/>
            <a:ext cx="2238912" cy="414169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9587428" y="2432957"/>
            <a:ext cx="2238912" cy="414169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2479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35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7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2137E-6 3.69103E-6 L -1.92137E-6 1.00439 " pathEditMode="relative" rAng="0" ptsTypes="AA">
                                      <p:cBhvr>
                                        <p:cTn id="47" dur="8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800"/>
                            </p:stCondLst>
                            <p:childTnLst>
                              <p:par>
                                <p:cTn id="49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2137E-6 1.00439 L -0.1497 1.00439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8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8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1" grpId="0"/>
      <p:bldP spid="31" grpId="1"/>
      <p:bldP spid="55" grpId="0"/>
      <p:bldP spid="2" grpId="0" animBg="1"/>
      <p:bldP spid="3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C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930728" y="2465614"/>
            <a:ext cx="5927272" cy="979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5000" b="1" dirty="0">
                <a:solidFill>
                  <a:srgbClr val="3DC0EC"/>
                </a:solidFill>
              </a:rPr>
              <a:t>감사합니다</a:t>
            </a:r>
            <a:r>
              <a:rPr lang="en-US" altLang="ko-KR" sz="5000" b="1" dirty="0">
                <a:solidFill>
                  <a:srgbClr val="3DC0EC"/>
                </a:solidFill>
              </a:rPr>
              <a:t>!!</a:t>
            </a:r>
            <a:endParaRPr lang="ko-KR" altLang="en-US" sz="5000" b="1" dirty="0">
              <a:solidFill>
                <a:srgbClr val="3DC0EC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877388" y="2198910"/>
            <a:ext cx="623461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927735" y="4517123"/>
            <a:ext cx="6184265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37260" y="3742871"/>
            <a:ext cx="62392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>
                <a:solidFill>
                  <a:schemeClr val="bg1"/>
                </a:solidFill>
              </a:rPr>
              <a:t>버스킹의</a:t>
            </a:r>
            <a:r>
              <a:rPr lang="ko-KR" altLang="en-US" b="1" dirty="0">
                <a:solidFill>
                  <a:schemeClr val="bg1"/>
                </a:solidFill>
              </a:rPr>
              <a:t> 새로운 문화를 가져올 </a:t>
            </a:r>
            <a:r>
              <a:rPr lang="en-US" altLang="ko-KR" b="1" dirty="0">
                <a:solidFill>
                  <a:schemeClr val="bg1"/>
                </a:solidFill>
              </a:rPr>
              <a:t>“U&amp;I </a:t>
            </a:r>
            <a:r>
              <a:rPr lang="ko-KR" altLang="en-US" b="1" dirty="0" err="1">
                <a:solidFill>
                  <a:schemeClr val="bg1"/>
                </a:solidFill>
              </a:rPr>
              <a:t>버스킹</a:t>
            </a:r>
            <a:r>
              <a:rPr lang="en-US" altLang="ko-KR" b="1" dirty="0">
                <a:solidFill>
                  <a:schemeClr val="bg1"/>
                </a:solidFill>
              </a:rPr>
              <a:t>”</a:t>
            </a:r>
            <a:r>
              <a:rPr lang="ko-KR" altLang="en-US" b="1" dirty="0">
                <a:solidFill>
                  <a:schemeClr val="bg1"/>
                </a:solidFill>
              </a:rPr>
              <a:t> 이었습니다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b="1" dirty="0">
                <a:solidFill>
                  <a:schemeClr val="bg1"/>
                </a:solidFill>
              </a:rPr>
              <a:t>지금까지 발표를 </a:t>
            </a:r>
            <a:r>
              <a:rPr lang="ko-KR" altLang="en-US" b="1" dirty="0" err="1">
                <a:solidFill>
                  <a:schemeClr val="bg1"/>
                </a:solidFill>
              </a:rPr>
              <a:t>들어주셔서</a:t>
            </a:r>
            <a:r>
              <a:rPr lang="ko-KR" altLang="en-US" b="1" dirty="0">
                <a:solidFill>
                  <a:schemeClr val="bg1"/>
                </a:solidFill>
              </a:rPr>
              <a:t> 감사합니다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66853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445666" y="1943100"/>
            <a:ext cx="2122780" cy="3276600"/>
          </a:xfrm>
          <a:prstGeom prst="rect">
            <a:avLst/>
          </a:prstGeom>
          <a:solidFill>
            <a:srgbClr val="3DC0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ts val="3000"/>
              </a:lnSpc>
            </a:pPr>
            <a:endParaRPr lang="en-US" altLang="ko-KR" sz="4000" b="1" dirty="0"/>
          </a:p>
          <a:p>
            <a:pPr algn="ctr"/>
            <a:r>
              <a:rPr lang="ko-KR" altLang="en-US" sz="4000" b="1" dirty="0">
                <a:latin typeface="+mj-lt"/>
                <a:ea typeface="+mj-ea"/>
              </a:rPr>
              <a:t>목차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41781" y="1747159"/>
            <a:ext cx="1691489" cy="36399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5500"/>
              </a:lnSpc>
            </a:pPr>
            <a:r>
              <a:rPr lang="ko-KR" altLang="en-US" sz="2700" b="1" dirty="0">
                <a:solidFill>
                  <a:srgbClr val="696969"/>
                </a:solidFill>
              </a:rPr>
              <a:t>팀 소개</a:t>
            </a:r>
            <a:endParaRPr lang="en-US" altLang="ko-KR" sz="2700" b="1" dirty="0">
              <a:solidFill>
                <a:srgbClr val="696969"/>
              </a:solidFill>
            </a:endParaRPr>
          </a:p>
          <a:p>
            <a:pPr>
              <a:lnSpc>
                <a:spcPts val="5500"/>
              </a:lnSpc>
            </a:pPr>
            <a:r>
              <a:rPr lang="ko-KR" altLang="en-US" sz="2700" b="1" dirty="0">
                <a:solidFill>
                  <a:srgbClr val="696969"/>
                </a:solidFill>
              </a:rPr>
              <a:t>기획 계기</a:t>
            </a:r>
            <a:endParaRPr lang="en-US" altLang="ko-KR" sz="2700" b="1" dirty="0">
              <a:solidFill>
                <a:srgbClr val="696969"/>
              </a:solidFill>
            </a:endParaRPr>
          </a:p>
          <a:p>
            <a:pPr>
              <a:lnSpc>
                <a:spcPts val="5500"/>
              </a:lnSpc>
            </a:pPr>
            <a:r>
              <a:rPr lang="ko-KR" altLang="en-US" sz="2700" b="1" dirty="0">
                <a:solidFill>
                  <a:srgbClr val="696969"/>
                </a:solidFill>
              </a:rPr>
              <a:t>어플 소개</a:t>
            </a:r>
            <a:endParaRPr lang="en-US" altLang="ko-KR" sz="2700" b="1" dirty="0">
              <a:solidFill>
                <a:srgbClr val="696969"/>
              </a:solidFill>
            </a:endParaRPr>
          </a:p>
          <a:p>
            <a:pPr>
              <a:lnSpc>
                <a:spcPts val="5500"/>
              </a:lnSpc>
            </a:pPr>
            <a:r>
              <a:rPr lang="ko-KR" altLang="en-US" sz="2700" b="1" dirty="0">
                <a:solidFill>
                  <a:srgbClr val="696969"/>
                </a:solidFill>
              </a:rPr>
              <a:t>주요 기능</a:t>
            </a:r>
            <a:endParaRPr lang="en-US" altLang="ko-KR" sz="2700" b="1" dirty="0">
              <a:solidFill>
                <a:srgbClr val="696969"/>
              </a:solidFill>
            </a:endParaRPr>
          </a:p>
          <a:p>
            <a:pPr>
              <a:lnSpc>
                <a:spcPts val="5500"/>
              </a:lnSpc>
            </a:pPr>
            <a:r>
              <a:rPr lang="ko-KR" altLang="en-US" sz="2700" b="1" dirty="0">
                <a:solidFill>
                  <a:srgbClr val="696969"/>
                </a:solidFill>
              </a:rPr>
              <a:t>차별성</a:t>
            </a:r>
            <a:endParaRPr lang="en-US" altLang="ko-KR" sz="2700" b="1" dirty="0">
              <a:solidFill>
                <a:srgbClr val="69696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82443" y="1745340"/>
            <a:ext cx="981359" cy="36189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altLang="ko-KR" sz="2700" b="1" dirty="0">
                <a:solidFill>
                  <a:srgbClr val="3DC0EC"/>
                </a:solidFill>
              </a:rPr>
              <a:t>01 /</a:t>
            </a:r>
          </a:p>
          <a:p>
            <a:pPr>
              <a:lnSpc>
                <a:spcPts val="5500"/>
              </a:lnSpc>
            </a:pPr>
            <a:r>
              <a:rPr lang="en-US" altLang="ko-KR" sz="2700" b="1" dirty="0">
                <a:solidFill>
                  <a:srgbClr val="3DC0EC"/>
                </a:solidFill>
              </a:rPr>
              <a:t>02 /</a:t>
            </a:r>
          </a:p>
          <a:p>
            <a:pPr>
              <a:lnSpc>
                <a:spcPts val="5500"/>
              </a:lnSpc>
            </a:pPr>
            <a:r>
              <a:rPr lang="en-US" altLang="ko-KR" sz="2700" b="1" dirty="0">
                <a:solidFill>
                  <a:srgbClr val="3DC0EC"/>
                </a:solidFill>
              </a:rPr>
              <a:t>03 /</a:t>
            </a:r>
          </a:p>
          <a:p>
            <a:pPr>
              <a:lnSpc>
                <a:spcPts val="5500"/>
              </a:lnSpc>
            </a:pPr>
            <a:r>
              <a:rPr lang="en-US" altLang="ko-KR" sz="2700" b="1" dirty="0">
                <a:solidFill>
                  <a:srgbClr val="3DC0EC"/>
                </a:solidFill>
              </a:rPr>
              <a:t>04 /</a:t>
            </a:r>
          </a:p>
          <a:p>
            <a:pPr>
              <a:lnSpc>
                <a:spcPts val="5500"/>
              </a:lnSpc>
            </a:pPr>
            <a:r>
              <a:rPr lang="en-US" altLang="ko-KR" sz="2700" b="1" dirty="0">
                <a:solidFill>
                  <a:srgbClr val="3DC0EC"/>
                </a:solidFill>
              </a:rPr>
              <a:t>05 / </a:t>
            </a:r>
          </a:p>
        </p:txBody>
      </p:sp>
    </p:spTree>
    <p:extLst>
      <p:ext uri="{BB962C8B-B14F-4D97-AF65-F5344CB8AC3E}">
        <p14:creationId xmlns:p14="http://schemas.microsoft.com/office/powerpoint/2010/main" val="37457322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69471" y="0"/>
            <a:ext cx="1681843" cy="2432957"/>
          </a:xfrm>
          <a:prstGeom prst="rect">
            <a:avLst/>
          </a:prstGeom>
          <a:solidFill>
            <a:srgbClr val="3DC0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500"/>
              </a:lnSpc>
            </a:pPr>
            <a:endParaRPr lang="en-US" altLang="ko-KR" sz="4000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500"/>
              </a:lnSpc>
            </a:pPr>
            <a:r>
              <a:rPr lang="en-US" altLang="ko-KR" sz="4000" b="1" kern="1000" dirty="0"/>
              <a:t>01</a:t>
            </a:r>
          </a:p>
          <a:p>
            <a:pPr algn="ctr">
              <a:lnSpc>
                <a:spcPts val="2500"/>
              </a:lnSpc>
            </a:pPr>
            <a:r>
              <a:rPr lang="ko-KR" altLang="en-US" sz="2000" kern="1000" dirty="0"/>
              <a:t>팀 소개</a:t>
            </a:r>
            <a:endParaRPr lang="en-US" altLang="ko-KR" sz="2000" kern="10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910396" y="764540"/>
            <a:ext cx="122720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14878" y="320039"/>
            <a:ext cx="7922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U&amp;I</a:t>
            </a:r>
            <a:endParaRPr lang="ko-KR" altLang="en-US" sz="25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70863" y="871866"/>
            <a:ext cx="8135560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500" b="1" dirty="0">
                <a:solidFill>
                  <a:srgbClr val="3DC0EC"/>
                </a:solidFill>
              </a:rPr>
              <a:t>“U&amp;I </a:t>
            </a:r>
            <a:r>
              <a:rPr lang="ko-KR" altLang="en-US" sz="3500" b="1" dirty="0" err="1">
                <a:solidFill>
                  <a:srgbClr val="3DC0EC"/>
                </a:solidFill>
              </a:rPr>
              <a:t>버스킹</a:t>
            </a:r>
            <a:r>
              <a:rPr lang="en-US" altLang="ko-KR" sz="3500" b="1" dirty="0">
                <a:solidFill>
                  <a:srgbClr val="3DC0EC"/>
                </a:solidFill>
              </a:rPr>
              <a:t>”</a:t>
            </a:r>
            <a:r>
              <a:rPr lang="ko-KR" altLang="en-US" sz="3500" b="1" dirty="0">
                <a:solidFill>
                  <a:srgbClr val="3DC0EC"/>
                </a:solidFill>
              </a:rPr>
              <a:t>팀 배경</a:t>
            </a:r>
            <a:endParaRPr lang="en-US" altLang="ko-KR" sz="3500" b="1" dirty="0">
              <a:solidFill>
                <a:srgbClr val="3DC0EC"/>
              </a:solidFill>
            </a:endParaRPr>
          </a:p>
          <a:p>
            <a:r>
              <a:rPr lang="ko-KR" altLang="en-US" sz="2500" b="1" dirty="0">
                <a:solidFill>
                  <a:srgbClr val="4B4B4B"/>
                </a:solidFill>
              </a:rPr>
              <a:t>저희 세명컴퓨터고등학교는 </a:t>
            </a:r>
            <a:r>
              <a:rPr lang="en-US" altLang="ko-KR" sz="2500" b="1" dirty="0">
                <a:solidFill>
                  <a:srgbClr val="4B4B4B"/>
                </a:solidFill>
              </a:rPr>
              <a:t>IT</a:t>
            </a:r>
            <a:r>
              <a:rPr lang="ko-KR" altLang="en-US" sz="2500" b="1" dirty="0" err="1">
                <a:solidFill>
                  <a:srgbClr val="4B4B4B"/>
                </a:solidFill>
              </a:rPr>
              <a:t>특성화고등학교이며</a:t>
            </a:r>
            <a:r>
              <a:rPr lang="en-US" altLang="ko-KR" sz="2500" b="1" dirty="0">
                <a:solidFill>
                  <a:srgbClr val="4B4B4B"/>
                </a:solidFill>
              </a:rPr>
              <a:t>, </a:t>
            </a:r>
          </a:p>
          <a:p>
            <a:r>
              <a:rPr lang="ko-KR" altLang="en-US" sz="2500" b="1" dirty="0">
                <a:solidFill>
                  <a:srgbClr val="4B4B4B"/>
                </a:solidFill>
              </a:rPr>
              <a:t>저희 팀 모두 같은 동아리에 소속되어 다양한 기술들과 </a:t>
            </a:r>
            <a:endParaRPr lang="en-US" altLang="ko-KR" sz="2500" b="1" dirty="0">
              <a:solidFill>
                <a:srgbClr val="4B4B4B"/>
              </a:solidFill>
            </a:endParaRPr>
          </a:p>
          <a:p>
            <a:r>
              <a:rPr lang="ko-KR" altLang="en-US" sz="2500" b="1" dirty="0">
                <a:solidFill>
                  <a:srgbClr val="4B4B4B"/>
                </a:solidFill>
              </a:rPr>
              <a:t>팀프로젝트를 진행하고 있습니다</a:t>
            </a:r>
            <a:r>
              <a:rPr lang="en-US" altLang="ko-KR" sz="2500" b="1" dirty="0">
                <a:solidFill>
                  <a:srgbClr val="4B4B4B"/>
                </a:solidFill>
              </a:rPr>
              <a:t>.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833" y="2877457"/>
            <a:ext cx="4871677" cy="3450771"/>
          </a:xfrm>
          <a:prstGeom prst="rect">
            <a:avLst/>
          </a:prstGeom>
        </p:spPr>
      </p:pic>
      <p:pic>
        <p:nvPicPr>
          <p:cNvPr id="2050" name="Picture 2" descr="J:\13[1]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7" b="18375"/>
          <a:stretch/>
        </p:blipFill>
        <p:spPr bwMode="auto">
          <a:xfrm>
            <a:off x="6060327" y="2877457"/>
            <a:ext cx="5253230" cy="3450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/>
          <p:cNvGrpSpPr/>
          <p:nvPr/>
        </p:nvGrpSpPr>
        <p:grpSpPr>
          <a:xfrm flipV="1">
            <a:off x="2883548" y="704654"/>
            <a:ext cx="3600000" cy="45719"/>
            <a:chOff x="2883550" y="764030"/>
            <a:chExt cx="2126078" cy="0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2883550" y="764030"/>
              <a:ext cx="540000" cy="0"/>
            </a:xfrm>
            <a:prstGeom prst="line">
              <a:avLst/>
            </a:prstGeom>
            <a:ln w="38100">
              <a:solidFill>
                <a:srgbClr val="ADE1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3412243" y="764030"/>
              <a:ext cx="540000" cy="0"/>
            </a:xfrm>
            <a:prstGeom prst="line">
              <a:avLst/>
            </a:prstGeom>
            <a:ln w="38100">
              <a:solidFill>
                <a:srgbClr val="EF62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3940936" y="764030"/>
              <a:ext cx="540000" cy="0"/>
            </a:xfrm>
            <a:prstGeom prst="line">
              <a:avLst/>
            </a:prstGeom>
            <a:ln w="38100">
              <a:solidFill>
                <a:srgbClr val="4DC3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4469628" y="764030"/>
              <a:ext cx="540000" cy="0"/>
            </a:xfrm>
            <a:prstGeom prst="line">
              <a:avLst/>
            </a:prstGeom>
            <a:ln w="38100">
              <a:solidFill>
                <a:srgbClr val="FCB24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2955831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82" y="3018068"/>
            <a:ext cx="1645603" cy="164560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036" y="3003219"/>
            <a:ext cx="1675300" cy="16753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624" y="3022829"/>
            <a:ext cx="1636080" cy="163608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69471" y="0"/>
            <a:ext cx="1681843" cy="2432957"/>
          </a:xfrm>
          <a:prstGeom prst="rect">
            <a:avLst/>
          </a:prstGeom>
          <a:solidFill>
            <a:srgbClr val="3DC0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500"/>
              </a:lnSpc>
            </a:pPr>
            <a:endParaRPr lang="en-US" altLang="ko-KR" sz="4000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500"/>
              </a:lnSpc>
            </a:pPr>
            <a:r>
              <a:rPr lang="en-US" altLang="ko-KR" sz="4000" b="1" kern="1000" dirty="0"/>
              <a:t>01</a:t>
            </a:r>
          </a:p>
          <a:p>
            <a:pPr algn="ctr">
              <a:lnSpc>
                <a:spcPts val="2500"/>
              </a:lnSpc>
            </a:pPr>
            <a:r>
              <a:rPr lang="ko-KR" altLang="en-US" sz="2000" kern="1000" dirty="0"/>
              <a:t>팀 소개</a:t>
            </a:r>
            <a:endParaRPr lang="en-US" altLang="ko-KR" sz="2000" kern="10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910396" y="764540"/>
            <a:ext cx="122720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14878" y="320039"/>
            <a:ext cx="7922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U&amp;I</a:t>
            </a:r>
            <a:endParaRPr lang="ko-KR" altLang="en-US" sz="25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71191" y="862535"/>
            <a:ext cx="9220794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>
                <a:solidFill>
                  <a:srgbClr val="3DC0EC"/>
                </a:solidFill>
              </a:rPr>
              <a:t>팀원 소개</a:t>
            </a:r>
            <a:endParaRPr lang="en-US" altLang="ko-KR" sz="3500" b="1" dirty="0">
              <a:solidFill>
                <a:srgbClr val="3DC0EC"/>
              </a:solidFill>
            </a:endParaRPr>
          </a:p>
          <a:p>
            <a:endParaRPr lang="ko-KR" altLang="en-US" sz="800" b="1" dirty="0">
              <a:solidFill>
                <a:srgbClr val="3DC0EC"/>
              </a:solidFill>
            </a:endParaRPr>
          </a:p>
          <a:p>
            <a:r>
              <a:rPr lang="en-US" altLang="ko-KR" sz="2500" b="1" dirty="0">
                <a:solidFill>
                  <a:srgbClr val="4B4B4B"/>
                </a:solidFill>
              </a:rPr>
              <a:t>U&amp;I </a:t>
            </a:r>
            <a:r>
              <a:rPr lang="ko-KR" altLang="en-US" sz="2500" b="1" dirty="0" err="1">
                <a:solidFill>
                  <a:srgbClr val="4B4B4B"/>
                </a:solidFill>
              </a:rPr>
              <a:t>버스킹의</a:t>
            </a:r>
            <a:r>
              <a:rPr lang="ko-KR" altLang="en-US" sz="2500" b="1" dirty="0">
                <a:solidFill>
                  <a:srgbClr val="4B4B4B"/>
                </a:solidFill>
              </a:rPr>
              <a:t> 개발에 참여하게 된 </a:t>
            </a:r>
            <a:r>
              <a:rPr lang="en-US" altLang="ko-KR" sz="2500" b="1" dirty="0">
                <a:solidFill>
                  <a:srgbClr val="3DC0EC"/>
                </a:solidFill>
              </a:rPr>
              <a:t>4</a:t>
            </a:r>
            <a:r>
              <a:rPr lang="ko-KR" altLang="en-US" sz="2500" b="1" dirty="0">
                <a:solidFill>
                  <a:srgbClr val="3DC0EC"/>
                </a:solidFill>
              </a:rPr>
              <a:t>인의 개발원</a:t>
            </a:r>
            <a:r>
              <a:rPr lang="ko-KR" altLang="en-US" sz="2500" b="1" dirty="0">
                <a:solidFill>
                  <a:srgbClr val="4B4B4B"/>
                </a:solidFill>
              </a:rPr>
              <a:t>을 소개합니다</a:t>
            </a:r>
            <a:r>
              <a:rPr lang="en-US" altLang="ko-KR" sz="2500" b="1" dirty="0">
                <a:solidFill>
                  <a:srgbClr val="4B4B4B"/>
                </a:solidFill>
              </a:rPr>
              <a:t>.</a:t>
            </a:r>
            <a:endParaRPr lang="ko-KR" altLang="en-US" sz="2500" b="1" dirty="0">
              <a:solidFill>
                <a:srgbClr val="4B4B4B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86271" y="4894730"/>
            <a:ext cx="21130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85BA4F"/>
                </a:solidFill>
              </a:rPr>
              <a:t>김영재</a:t>
            </a:r>
            <a:r>
              <a:rPr lang="en-US" altLang="ko-KR" b="1" dirty="0">
                <a:solidFill>
                  <a:srgbClr val="85BA4F"/>
                </a:solidFill>
              </a:rPr>
              <a:t>/</a:t>
            </a:r>
            <a:r>
              <a:rPr lang="ko-KR" altLang="en-US" b="1" dirty="0">
                <a:solidFill>
                  <a:srgbClr val="85BA4F"/>
                </a:solidFill>
              </a:rPr>
              <a:t>앱 개발자</a:t>
            </a:r>
            <a:endParaRPr lang="en-US" altLang="ko-KR" b="1" dirty="0">
              <a:solidFill>
                <a:srgbClr val="85BA4F"/>
              </a:solidFill>
            </a:endParaRPr>
          </a:p>
          <a:p>
            <a:pPr algn="ctr"/>
            <a:endParaRPr lang="en-US" altLang="ko-KR" sz="1200" dirty="0"/>
          </a:p>
          <a:p>
            <a:pPr algn="ctr"/>
            <a:r>
              <a:rPr lang="ko-KR" altLang="en-US" b="1" dirty="0"/>
              <a:t>어플리케이션 개발</a:t>
            </a:r>
            <a:endParaRPr lang="en-US" altLang="ko-KR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3124081" y="4894730"/>
            <a:ext cx="30700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F37420"/>
                </a:solidFill>
              </a:rPr>
              <a:t>신혜인 </a:t>
            </a:r>
            <a:r>
              <a:rPr lang="en-US" altLang="ko-KR" b="1" dirty="0">
                <a:solidFill>
                  <a:srgbClr val="F37420"/>
                </a:solidFill>
              </a:rPr>
              <a:t>/ </a:t>
            </a:r>
            <a:r>
              <a:rPr lang="ko-KR" altLang="en-US" b="1" dirty="0">
                <a:solidFill>
                  <a:srgbClr val="F37420"/>
                </a:solidFill>
              </a:rPr>
              <a:t>일러스트 디자이너</a:t>
            </a:r>
            <a:endParaRPr lang="en-US" altLang="ko-KR" sz="1200" dirty="0"/>
          </a:p>
          <a:p>
            <a:pPr algn="ctr"/>
            <a:endParaRPr lang="en-US" altLang="ko-KR" sz="1200" dirty="0"/>
          </a:p>
          <a:p>
            <a:pPr algn="ctr"/>
            <a:r>
              <a:rPr lang="ko-KR" altLang="en-US" b="1" dirty="0"/>
              <a:t>아이콘 디자인 및 기획</a:t>
            </a:r>
            <a:endParaRPr lang="en-US" altLang="ko-KR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415398" y="4894731"/>
            <a:ext cx="215315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 err="1">
                <a:solidFill>
                  <a:srgbClr val="4B66AF"/>
                </a:solidFill>
              </a:rPr>
              <a:t>윤남조</a:t>
            </a:r>
            <a:r>
              <a:rPr lang="ko-KR" altLang="en-US" b="1" dirty="0">
                <a:solidFill>
                  <a:srgbClr val="4B66AF"/>
                </a:solidFill>
              </a:rPr>
              <a:t> </a:t>
            </a:r>
            <a:r>
              <a:rPr lang="en-US" altLang="ko-KR" b="1" dirty="0">
                <a:solidFill>
                  <a:srgbClr val="4B66AF"/>
                </a:solidFill>
              </a:rPr>
              <a:t>/ DB</a:t>
            </a:r>
            <a:r>
              <a:rPr lang="ko-KR" altLang="en-US" b="1" dirty="0">
                <a:solidFill>
                  <a:srgbClr val="4B66AF"/>
                </a:solidFill>
              </a:rPr>
              <a:t>개발자</a:t>
            </a:r>
            <a:endParaRPr lang="en-US" altLang="ko-KR" b="1" dirty="0">
              <a:solidFill>
                <a:srgbClr val="4B66AF"/>
              </a:solidFill>
            </a:endParaRPr>
          </a:p>
          <a:p>
            <a:pPr algn="ctr"/>
            <a:endParaRPr lang="en-US" altLang="ko-KR" sz="1200" dirty="0"/>
          </a:p>
          <a:p>
            <a:pPr algn="ctr"/>
            <a:r>
              <a:rPr lang="ko-KR" altLang="en-US" b="1" dirty="0"/>
              <a:t>데이터베이스 </a:t>
            </a:r>
            <a:endParaRPr lang="en-US" altLang="ko-KR" b="1" dirty="0"/>
          </a:p>
          <a:p>
            <a:pPr algn="ctr"/>
            <a:r>
              <a:rPr lang="ko-KR" altLang="en-US" b="1" dirty="0"/>
              <a:t>총 관리 및 개발</a:t>
            </a:r>
            <a:endParaRPr lang="en-US" altLang="ko-KR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9091195" y="4885766"/>
            <a:ext cx="2377574" cy="851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3DC0EC"/>
                </a:solidFill>
              </a:rPr>
              <a:t>이세인 </a:t>
            </a:r>
            <a:r>
              <a:rPr lang="en-US" altLang="ko-KR" b="1" dirty="0">
                <a:solidFill>
                  <a:srgbClr val="3DC0EC"/>
                </a:solidFill>
              </a:rPr>
              <a:t>/ </a:t>
            </a:r>
            <a:r>
              <a:rPr lang="ko-KR" altLang="en-US" b="1" dirty="0">
                <a:solidFill>
                  <a:srgbClr val="3DC0EC"/>
                </a:solidFill>
              </a:rPr>
              <a:t>앱 디자이너</a:t>
            </a:r>
            <a:endParaRPr lang="en-US" altLang="ko-KR" dirty="0"/>
          </a:p>
          <a:p>
            <a:pPr algn="ctr"/>
            <a:endParaRPr lang="en-US" altLang="ko-KR" b="1" dirty="0">
              <a:solidFill>
                <a:srgbClr val="FFBA00"/>
              </a:solidFill>
            </a:endParaRPr>
          </a:p>
          <a:p>
            <a:pPr algn="ctr">
              <a:lnSpc>
                <a:spcPts val="800"/>
              </a:lnSpc>
            </a:pPr>
            <a:endParaRPr lang="en-US" altLang="ko-KR" sz="1200" dirty="0"/>
          </a:p>
          <a:p>
            <a:pPr algn="ctr">
              <a:lnSpc>
                <a:spcPts val="800"/>
              </a:lnSpc>
            </a:pPr>
            <a:r>
              <a:rPr lang="en-US" altLang="ko-KR" b="1" dirty="0"/>
              <a:t>UI &amp; UX </a:t>
            </a:r>
            <a:r>
              <a:rPr lang="ko-KR" altLang="en-US" b="1" dirty="0"/>
              <a:t>디자인</a:t>
            </a:r>
            <a:endParaRPr lang="en-US" altLang="ko-KR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8854" y="3003220"/>
            <a:ext cx="1675299" cy="1675299"/>
          </a:xfrm>
          <a:prstGeom prst="rect">
            <a:avLst/>
          </a:prstGeom>
        </p:spPr>
      </p:pic>
      <p:grpSp>
        <p:nvGrpSpPr>
          <p:cNvPr id="21" name="그룹 20"/>
          <p:cNvGrpSpPr/>
          <p:nvPr/>
        </p:nvGrpSpPr>
        <p:grpSpPr>
          <a:xfrm flipV="1">
            <a:off x="2883548" y="704654"/>
            <a:ext cx="3600000" cy="45719"/>
            <a:chOff x="2883550" y="764030"/>
            <a:chExt cx="2126078" cy="0"/>
          </a:xfrm>
        </p:grpSpPr>
        <p:cxnSp>
          <p:nvCxnSpPr>
            <p:cNvPr id="22" name="직선 연결선 21"/>
            <p:cNvCxnSpPr/>
            <p:nvPr/>
          </p:nvCxnSpPr>
          <p:spPr>
            <a:xfrm>
              <a:off x="2883550" y="764030"/>
              <a:ext cx="540000" cy="0"/>
            </a:xfrm>
            <a:prstGeom prst="line">
              <a:avLst/>
            </a:prstGeom>
            <a:ln w="38100">
              <a:solidFill>
                <a:srgbClr val="ADE1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>
              <a:off x="3412243" y="764030"/>
              <a:ext cx="540000" cy="0"/>
            </a:xfrm>
            <a:prstGeom prst="line">
              <a:avLst/>
            </a:prstGeom>
            <a:ln w="38100">
              <a:solidFill>
                <a:srgbClr val="EF62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>
              <a:off x="3940936" y="764030"/>
              <a:ext cx="540000" cy="0"/>
            </a:xfrm>
            <a:prstGeom prst="line">
              <a:avLst/>
            </a:prstGeom>
            <a:ln w="38100">
              <a:solidFill>
                <a:srgbClr val="4DC3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>
            <a:xfrm>
              <a:off x="4469628" y="764030"/>
              <a:ext cx="540000" cy="0"/>
            </a:xfrm>
            <a:prstGeom prst="line">
              <a:avLst/>
            </a:prstGeom>
            <a:ln w="38100">
              <a:solidFill>
                <a:srgbClr val="FCB24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25565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69471" y="0"/>
            <a:ext cx="1681843" cy="2432957"/>
          </a:xfrm>
          <a:prstGeom prst="rect">
            <a:avLst/>
          </a:prstGeom>
          <a:solidFill>
            <a:srgbClr val="3DC0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500"/>
              </a:lnSpc>
            </a:pPr>
            <a:endParaRPr lang="en-US" altLang="ko-KR" sz="4000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500"/>
              </a:lnSpc>
            </a:pPr>
            <a:r>
              <a:rPr lang="en-US" altLang="ko-KR" sz="4000" b="1" kern="1000" dirty="0"/>
              <a:t>02</a:t>
            </a:r>
          </a:p>
          <a:p>
            <a:pPr algn="ctr">
              <a:lnSpc>
                <a:spcPts val="2500"/>
              </a:lnSpc>
            </a:pPr>
            <a:r>
              <a:rPr lang="ko-KR" altLang="en-US" sz="2000" kern="1000" dirty="0"/>
              <a:t>앱 기획 계기</a:t>
            </a:r>
            <a:endParaRPr lang="en-US" altLang="ko-KR" sz="2000" kern="10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910396" y="764540"/>
            <a:ext cx="122720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14878" y="320039"/>
            <a:ext cx="7922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U&amp;I</a:t>
            </a:r>
            <a:endParaRPr lang="ko-KR" altLang="en-US" sz="25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83548" y="862535"/>
            <a:ext cx="8077852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>
                <a:solidFill>
                  <a:srgbClr val="3DC0EC"/>
                </a:solidFill>
              </a:rPr>
              <a:t>왜 이 어플을 만들게 되었나요</a:t>
            </a:r>
            <a:r>
              <a:rPr lang="en-US" altLang="ko-KR" sz="3500" b="1" dirty="0">
                <a:solidFill>
                  <a:srgbClr val="3DC0EC"/>
                </a:solidFill>
              </a:rPr>
              <a:t>?</a:t>
            </a:r>
          </a:p>
          <a:p>
            <a:endParaRPr lang="en-US" altLang="ko-KR" sz="800" b="1" dirty="0">
              <a:solidFill>
                <a:srgbClr val="3DC0EC"/>
              </a:solidFill>
            </a:endParaRPr>
          </a:p>
          <a:p>
            <a:r>
              <a:rPr lang="ko-KR" altLang="en-US" sz="2500" b="1" dirty="0" smtClean="0">
                <a:solidFill>
                  <a:srgbClr val="4B4B4B"/>
                </a:solidFill>
              </a:rPr>
              <a:t>최근 </a:t>
            </a:r>
            <a:r>
              <a:rPr lang="ko-KR" altLang="en-US" sz="2500" b="1" dirty="0" err="1" smtClean="0">
                <a:solidFill>
                  <a:srgbClr val="4B4B4B"/>
                </a:solidFill>
              </a:rPr>
              <a:t>트렌드</a:t>
            </a:r>
            <a:r>
              <a:rPr lang="ko-KR" altLang="en-US" sz="2500" b="1" dirty="0" smtClean="0">
                <a:solidFill>
                  <a:srgbClr val="4B4B4B"/>
                </a:solidFill>
              </a:rPr>
              <a:t> </a:t>
            </a:r>
            <a:r>
              <a:rPr lang="ko-KR" altLang="en-US" sz="2500" b="1" dirty="0" err="1" smtClean="0">
                <a:solidFill>
                  <a:srgbClr val="4B4B4B"/>
                </a:solidFill>
              </a:rPr>
              <a:t>부터</a:t>
            </a:r>
            <a:r>
              <a:rPr lang="ko-KR" altLang="en-US" sz="2500" b="1" dirty="0" smtClean="0">
                <a:solidFill>
                  <a:srgbClr val="4B4B4B"/>
                </a:solidFill>
              </a:rPr>
              <a:t> 차근차근 생각해 가기 시작했습니다</a:t>
            </a:r>
            <a:r>
              <a:rPr lang="en-US" altLang="ko-KR" sz="2500" b="1" dirty="0">
                <a:solidFill>
                  <a:srgbClr val="4B4B4B"/>
                </a:solidFill>
              </a:rPr>
              <a:t>.</a:t>
            </a:r>
            <a:endParaRPr lang="ko-KR" altLang="en-US" sz="2500" b="1" dirty="0">
              <a:solidFill>
                <a:srgbClr val="4B4B4B"/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 flipV="1">
            <a:off x="2883548" y="704654"/>
            <a:ext cx="3600000" cy="45719"/>
            <a:chOff x="2883550" y="764030"/>
            <a:chExt cx="2126078" cy="0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2883550" y="764030"/>
              <a:ext cx="540000" cy="0"/>
            </a:xfrm>
            <a:prstGeom prst="line">
              <a:avLst/>
            </a:prstGeom>
            <a:ln w="38100">
              <a:solidFill>
                <a:srgbClr val="ADE1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3412243" y="764030"/>
              <a:ext cx="540000" cy="0"/>
            </a:xfrm>
            <a:prstGeom prst="line">
              <a:avLst/>
            </a:prstGeom>
            <a:ln w="38100">
              <a:solidFill>
                <a:srgbClr val="EF62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3940936" y="764030"/>
              <a:ext cx="540000" cy="0"/>
            </a:xfrm>
            <a:prstGeom prst="line">
              <a:avLst/>
            </a:prstGeom>
            <a:ln w="38100">
              <a:solidFill>
                <a:srgbClr val="4DC3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4469628" y="764030"/>
              <a:ext cx="540000" cy="0"/>
            </a:xfrm>
            <a:prstGeom prst="line">
              <a:avLst/>
            </a:prstGeom>
            <a:ln w="38100">
              <a:solidFill>
                <a:srgbClr val="FCB24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2898552" y="3930463"/>
            <a:ext cx="7008650" cy="573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 smtClean="0">
                <a:solidFill>
                  <a:srgbClr val="3DC0EC"/>
                </a:solidFill>
              </a:rPr>
              <a:t>자 이제 인터뷰를 보러 가실까요</a:t>
            </a:r>
            <a:r>
              <a:rPr lang="en-US" altLang="ko-KR" sz="3500" b="1" dirty="0" smtClean="0">
                <a:solidFill>
                  <a:srgbClr val="3DC0EC"/>
                </a:solidFill>
              </a:rPr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95290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:\채팅\chatting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2136" y="427317"/>
            <a:ext cx="3359504" cy="597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G:\채팅\chatting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400" y="409389"/>
            <a:ext cx="3359504" cy="5972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912675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69471" y="0"/>
            <a:ext cx="1681843" cy="2432957"/>
          </a:xfrm>
          <a:prstGeom prst="rect">
            <a:avLst/>
          </a:prstGeom>
          <a:solidFill>
            <a:srgbClr val="3DC0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500"/>
              </a:lnSpc>
            </a:pPr>
            <a:endParaRPr lang="en-US" altLang="ko-KR" sz="4000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500"/>
              </a:lnSpc>
            </a:pPr>
            <a:r>
              <a:rPr lang="en-US" altLang="ko-KR" sz="4000" b="1" kern="1000" dirty="0"/>
              <a:t>03</a:t>
            </a:r>
          </a:p>
          <a:p>
            <a:pPr algn="ctr">
              <a:lnSpc>
                <a:spcPts val="2500"/>
              </a:lnSpc>
            </a:pPr>
            <a:r>
              <a:rPr lang="ko-KR" altLang="en-US" sz="2000" b="1" kern="1000" dirty="0"/>
              <a:t>앱 소개</a:t>
            </a:r>
            <a:endParaRPr lang="en-US" altLang="ko-KR" sz="2000" b="1" kern="10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910396" y="764540"/>
            <a:ext cx="122720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14878" y="320039"/>
            <a:ext cx="7922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U&amp;I</a:t>
            </a:r>
            <a:endParaRPr lang="ko-KR" altLang="en-US" sz="25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52406" y="1479799"/>
            <a:ext cx="693330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/>
              <a:t>저희 </a:t>
            </a:r>
            <a:r>
              <a:rPr lang="en-US" altLang="ko-KR" sz="2500" b="1" dirty="0"/>
              <a:t>U&amp;I </a:t>
            </a:r>
            <a:r>
              <a:rPr lang="ko-KR" altLang="en-US" sz="2500" b="1" dirty="0" err="1"/>
              <a:t>버스킹은</a:t>
            </a:r>
            <a:r>
              <a:rPr lang="ko-KR" altLang="en-US" sz="2500" b="1" dirty="0"/>
              <a:t> </a:t>
            </a:r>
            <a:r>
              <a:rPr lang="ko-KR" altLang="en-US" sz="2500" b="1" dirty="0" err="1"/>
              <a:t>버스커들과</a:t>
            </a:r>
            <a:r>
              <a:rPr lang="ko-KR" altLang="en-US" sz="2500" b="1" dirty="0"/>
              <a:t> 팬들 서로에게 </a:t>
            </a:r>
            <a:endParaRPr lang="en-US" altLang="ko-KR" sz="2500" b="1" dirty="0"/>
          </a:p>
          <a:p>
            <a:r>
              <a:rPr lang="ko-KR" altLang="en-US" sz="2500" b="1" dirty="0"/>
              <a:t>소통의 길을 열어주는</a:t>
            </a:r>
            <a:r>
              <a:rPr lang="en-US" altLang="ko-KR" sz="2500" b="1" dirty="0"/>
              <a:t> </a:t>
            </a:r>
            <a:r>
              <a:rPr lang="ko-KR" altLang="en-US" sz="2500" b="1" dirty="0">
                <a:solidFill>
                  <a:srgbClr val="3DC0EC"/>
                </a:solidFill>
              </a:rPr>
              <a:t>연결다리</a:t>
            </a:r>
            <a:r>
              <a:rPr lang="ko-KR" altLang="en-US" sz="2500" b="1" dirty="0"/>
              <a:t>가 되겠습니다</a:t>
            </a:r>
            <a:r>
              <a:rPr lang="en-US" altLang="ko-KR" sz="2500" b="1" dirty="0"/>
              <a:t>!!</a:t>
            </a:r>
            <a:endParaRPr lang="ko-KR" altLang="en-US" sz="2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878658" y="904146"/>
            <a:ext cx="896751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>
                <a:solidFill>
                  <a:srgbClr val="3DC0EC"/>
                </a:solidFill>
              </a:rPr>
              <a:t>그래서 저희 </a:t>
            </a:r>
            <a:r>
              <a:rPr lang="en-US" altLang="ko-KR" sz="3500" b="1" dirty="0">
                <a:solidFill>
                  <a:srgbClr val="3DC0EC"/>
                </a:solidFill>
              </a:rPr>
              <a:t>“U&amp;I </a:t>
            </a:r>
            <a:r>
              <a:rPr lang="ko-KR" altLang="en-US" sz="3500" b="1" dirty="0" err="1">
                <a:solidFill>
                  <a:srgbClr val="3DC0EC"/>
                </a:solidFill>
              </a:rPr>
              <a:t>버스킹</a:t>
            </a:r>
            <a:r>
              <a:rPr lang="en-US" altLang="ko-KR" sz="3500" b="1" dirty="0">
                <a:solidFill>
                  <a:srgbClr val="3DC0EC"/>
                </a:solidFill>
              </a:rPr>
              <a:t>”</a:t>
            </a:r>
            <a:r>
              <a:rPr lang="ko-KR" altLang="en-US" sz="3500" b="1" dirty="0">
                <a:solidFill>
                  <a:srgbClr val="3DC0EC"/>
                </a:solidFill>
              </a:rPr>
              <a:t>이 탄생했습니다</a:t>
            </a:r>
            <a:r>
              <a:rPr lang="en-US" altLang="ko-KR" sz="3500" b="1" dirty="0">
                <a:solidFill>
                  <a:srgbClr val="3DC0EC"/>
                </a:solidFill>
              </a:rPr>
              <a:t>!</a:t>
            </a:r>
            <a:endParaRPr lang="ko-KR" altLang="en-US" sz="3500" b="1" dirty="0">
              <a:solidFill>
                <a:srgbClr val="3DC0EC"/>
              </a:solidFill>
            </a:endParaRPr>
          </a:p>
        </p:txBody>
      </p:sp>
      <p:grpSp>
        <p:nvGrpSpPr>
          <p:cNvPr id="41" name="그룹 40"/>
          <p:cNvGrpSpPr/>
          <p:nvPr/>
        </p:nvGrpSpPr>
        <p:grpSpPr>
          <a:xfrm flipV="1">
            <a:off x="2883548" y="704654"/>
            <a:ext cx="3600000" cy="45719"/>
            <a:chOff x="2883550" y="764030"/>
            <a:chExt cx="2126078" cy="0"/>
          </a:xfrm>
        </p:grpSpPr>
        <p:cxnSp>
          <p:nvCxnSpPr>
            <p:cNvPr id="42" name="직선 연결선 41"/>
            <p:cNvCxnSpPr/>
            <p:nvPr/>
          </p:nvCxnSpPr>
          <p:spPr>
            <a:xfrm>
              <a:off x="2883550" y="764030"/>
              <a:ext cx="540000" cy="0"/>
            </a:xfrm>
            <a:prstGeom prst="line">
              <a:avLst/>
            </a:prstGeom>
            <a:ln w="38100">
              <a:solidFill>
                <a:srgbClr val="ADE1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3412243" y="764030"/>
              <a:ext cx="540000" cy="0"/>
            </a:xfrm>
            <a:prstGeom prst="line">
              <a:avLst/>
            </a:prstGeom>
            <a:ln w="38100">
              <a:solidFill>
                <a:srgbClr val="EF62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/>
            <p:nvPr/>
          </p:nvCxnSpPr>
          <p:spPr>
            <a:xfrm>
              <a:off x="3940936" y="764030"/>
              <a:ext cx="540000" cy="0"/>
            </a:xfrm>
            <a:prstGeom prst="line">
              <a:avLst/>
            </a:prstGeom>
            <a:ln w="38100">
              <a:solidFill>
                <a:srgbClr val="4DC3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4469628" y="764030"/>
              <a:ext cx="540000" cy="0"/>
            </a:xfrm>
            <a:prstGeom prst="line">
              <a:avLst/>
            </a:prstGeom>
            <a:ln w="38100">
              <a:solidFill>
                <a:srgbClr val="FCB24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/>
          <p:cNvGrpSpPr/>
          <p:nvPr/>
        </p:nvGrpSpPr>
        <p:grpSpPr>
          <a:xfrm>
            <a:off x="2776603" y="2619150"/>
            <a:ext cx="1888606" cy="3271360"/>
            <a:chOff x="2779158" y="2607276"/>
            <a:chExt cx="1888606" cy="3271360"/>
          </a:xfrm>
        </p:grpSpPr>
        <p:grpSp>
          <p:nvGrpSpPr>
            <p:cNvPr id="13" name="그룹 12"/>
            <p:cNvGrpSpPr/>
            <p:nvPr/>
          </p:nvGrpSpPr>
          <p:grpSpPr>
            <a:xfrm>
              <a:off x="2789387" y="2607276"/>
              <a:ext cx="1878377" cy="3271360"/>
              <a:chOff x="1846370" y="4068661"/>
              <a:chExt cx="1191420" cy="2074964"/>
            </a:xfrm>
            <a:solidFill>
              <a:srgbClr val="3DC0EC"/>
            </a:solidFill>
          </p:grpSpPr>
          <p:sp>
            <p:nvSpPr>
              <p:cNvPr id="2" name="모서리가 둥근 직사각형 1"/>
              <p:cNvSpPr/>
              <p:nvPr/>
            </p:nvSpPr>
            <p:spPr>
              <a:xfrm>
                <a:off x="1846371" y="4068661"/>
                <a:ext cx="1191419" cy="25568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" name="직사각형 4"/>
              <p:cNvSpPr/>
              <p:nvPr/>
            </p:nvSpPr>
            <p:spPr>
              <a:xfrm>
                <a:off x="1846370" y="4214815"/>
                <a:ext cx="1191419" cy="133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모서리가 둥근 직사각형 9"/>
              <p:cNvSpPr/>
              <p:nvPr/>
            </p:nvSpPr>
            <p:spPr>
              <a:xfrm>
                <a:off x="1846370" y="5887936"/>
                <a:ext cx="1190631" cy="25568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직사각형 10"/>
              <p:cNvSpPr/>
              <p:nvPr/>
            </p:nvSpPr>
            <p:spPr>
              <a:xfrm>
                <a:off x="1846372" y="5861043"/>
                <a:ext cx="1191418" cy="133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2367585" y="5939146"/>
                <a:ext cx="149232" cy="149232"/>
              </a:xfrm>
              <a:prstGeom prst="ellipse">
                <a:avLst/>
              </a:prstGeom>
              <a:grp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31" name="그림 3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8786"/>
            <a:stretch/>
          </p:blipFill>
          <p:spPr>
            <a:xfrm>
              <a:off x="2779158" y="3043677"/>
              <a:ext cx="1887362" cy="2389443"/>
            </a:xfrm>
            <a:prstGeom prst="rect">
              <a:avLst/>
            </a:prstGeom>
          </p:spPr>
        </p:pic>
      </p:grpSp>
      <p:grpSp>
        <p:nvGrpSpPr>
          <p:cNvPr id="24" name="그룹 23"/>
          <p:cNvGrpSpPr/>
          <p:nvPr/>
        </p:nvGrpSpPr>
        <p:grpSpPr>
          <a:xfrm>
            <a:off x="4905997" y="2619151"/>
            <a:ext cx="1885919" cy="3271359"/>
            <a:chOff x="4946564" y="2607277"/>
            <a:chExt cx="1885919" cy="3271359"/>
          </a:xfrm>
        </p:grpSpPr>
        <p:grpSp>
          <p:nvGrpSpPr>
            <p:cNvPr id="14" name="그룹 13"/>
            <p:cNvGrpSpPr/>
            <p:nvPr/>
          </p:nvGrpSpPr>
          <p:grpSpPr>
            <a:xfrm>
              <a:off x="4946564" y="2607277"/>
              <a:ext cx="1884401" cy="3271359"/>
              <a:chOff x="1845578" y="4068661"/>
              <a:chExt cx="1195242" cy="2074964"/>
            </a:xfrm>
            <a:solidFill>
              <a:srgbClr val="3DC0EC"/>
            </a:solidFill>
          </p:grpSpPr>
          <p:sp>
            <p:nvSpPr>
              <p:cNvPr id="15" name="모서리가 둥근 직사각형 14"/>
              <p:cNvSpPr/>
              <p:nvPr/>
            </p:nvSpPr>
            <p:spPr>
              <a:xfrm>
                <a:off x="1845578" y="4068661"/>
                <a:ext cx="1194786" cy="25568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/>
              <p:cNvSpPr/>
              <p:nvPr/>
            </p:nvSpPr>
            <p:spPr>
              <a:xfrm>
                <a:off x="1845578" y="4214815"/>
                <a:ext cx="1195242" cy="133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1846371" y="5887936"/>
                <a:ext cx="1192969" cy="25568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1846371" y="5861043"/>
                <a:ext cx="1193993" cy="13335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타원 19"/>
              <p:cNvSpPr/>
              <p:nvPr/>
            </p:nvSpPr>
            <p:spPr>
              <a:xfrm>
                <a:off x="2362188" y="5939146"/>
                <a:ext cx="149232" cy="149232"/>
              </a:xfrm>
              <a:prstGeom prst="ellipse">
                <a:avLst/>
              </a:prstGeom>
              <a:grpFill/>
              <a:ln w="1905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36" name="그림 3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8638"/>
            <a:stretch/>
          </p:blipFill>
          <p:spPr>
            <a:xfrm>
              <a:off x="4949057" y="3043677"/>
              <a:ext cx="1883426" cy="2389443"/>
            </a:xfrm>
            <a:prstGeom prst="rect">
              <a:avLst/>
            </a:prstGeom>
          </p:spPr>
        </p:pic>
      </p:grpSp>
      <p:grpSp>
        <p:nvGrpSpPr>
          <p:cNvPr id="40" name="그룹 39"/>
          <p:cNvGrpSpPr/>
          <p:nvPr/>
        </p:nvGrpSpPr>
        <p:grpSpPr>
          <a:xfrm>
            <a:off x="7034439" y="2607275"/>
            <a:ext cx="1938328" cy="3295111"/>
            <a:chOff x="7090131" y="2607275"/>
            <a:chExt cx="1938328" cy="3295111"/>
          </a:xfrm>
        </p:grpSpPr>
        <p:grpSp>
          <p:nvGrpSpPr>
            <p:cNvPr id="39" name="그룹 38"/>
            <p:cNvGrpSpPr/>
            <p:nvPr/>
          </p:nvGrpSpPr>
          <p:grpSpPr>
            <a:xfrm>
              <a:off x="7090586" y="2607275"/>
              <a:ext cx="1885616" cy="3295111"/>
              <a:chOff x="7090586" y="2607275"/>
              <a:chExt cx="1885616" cy="3295111"/>
            </a:xfrm>
          </p:grpSpPr>
          <p:sp>
            <p:nvSpPr>
              <p:cNvPr id="26" name="직사각형 25"/>
              <p:cNvSpPr/>
              <p:nvPr/>
            </p:nvSpPr>
            <p:spPr>
              <a:xfrm>
                <a:off x="7090586" y="5433121"/>
                <a:ext cx="1883683" cy="210238"/>
              </a:xfrm>
              <a:prstGeom prst="rect">
                <a:avLst/>
              </a:prstGeom>
              <a:solidFill>
                <a:srgbClr val="3DC0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모서리가 둥근 직사각형 21"/>
              <p:cNvSpPr/>
              <p:nvPr/>
            </p:nvSpPr>
            <p:spPr>
              <a:xfrm>
                <a:off x="7095382" y="2607275"/>
                <a:ext cx="1880101" cy="403116"/>
              </a:xfrm>
              <a:prstGeom prst="roundRect">
                <a:avLst/>
              </a:prstGeom>
              <a:solidFill>
                <a:srgbClr val="3DC0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7095385" y="2837699"/>
                <a:ext cx="1880817" cy="210238"/>
              </a:xfrm>
              <a:prstGeom prst="rect">
                <a:avLst/>
              </a:prstGeom>
              <a:solidFill>
                <a:srgbClr val="3DC0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모서리가 둥근 직사각형 24"/>
              <p:cNvSpPr/>
              <p:nvPr/>
            </p:nvSpPr>
            <p:spPr>
              <a:xfrm>
                <a:off x="7090586" y="5499270"/>
                <a:ext cx="1884900" cy="403116"/>
              </a:xfrm>
              <a:prstGeom prst="roundRect">
                <a:avLst/>
              </a:prstGeom>
              <a:solidFill>
                <a:srgbClr val="3DC0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7914791" y="5556257"/>
                <a:ext cx="235277" cy="235277"/>
              </a:xfrm>
              <a:prstGeom prst="ellipse">
                <a:avLst/>
              </a:prstGeom>
              <a:solidFill>
                <a:srgbClr val="3DC0EC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46" name="그림 4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-2898" b="29465"/>
            <a:stretch/>
          </p:blipFill>
          <p:spPr>
            <a:xfrm>
              <a:off x="7090131" y="3059123"/>
              <a:ext cx="1938328" cy="2362122"/>
            </a:xfrm>
            <a:prstGeom prst="rect">
              <a:avLst/>
            </a:prstGeom>
          </p:spPr>
        </p:pic>
      </p:grpSp>
      <p:grpSp>
        <p:nvGrpSpPr>
          <p:cNvPr id="50" name="그룹 49"/>
          <p:cNvGrpSpPr/>
          <p:nvPr/>
        </p:nvGrpSpPr>
        <p:grpSpPr>
          <a:xfrm>
            <a:off x="9213555" y="2619150"/>
            <a:ext cx="1895052" cy="3271360"/>
            <a:chOff x="9213555" y="2619150"/>
            <a:chExt cx="1895052" cy="3271360"/>
          </a:xfrm>
        </p:grpSpPr>
        <p:grpSp>
          <p:nvGrpSpPr>
            <p:cNvPr id="48" name="그룹 47"/>
            <p:cNvGrpSpPr/>
            <p:nvPr/>
          </p:nvGrpSpPr>
          <p:grpSpPr>
            <a:xfrm>
              <a:off x="9213555" y="2619150"/>
              <a:ext cx="1888520" cy="3271360"/>
              <a:chOff x="9237305" y="2615388"/>
              <a:chExt cx="1888520" cy="3271360"/>
            </a:xfrm>
          </p:grpSpPr>
          <p:sp>
            <p:nvSpPr>
              <p:cNvPr id="47" name="직사각형 46"/>
              <p:cNvSpPr/>
              <p:nvPr/>
            </p:nvSpPr>
            <p:spPr>
              <a:xfrm>
                <a:off x="9242142" y="5431146"/>
                <a:ext cx="1883683" cy="210238"/>
              </a:xfrm>
              <a:prstGeom prst="rect">
                <a:avLst/>
              </a:prstGeom>
              <a:solidFill>
                <a:srgbClr val="3DC0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모서리가 둥근 직사각형 28"/>
              <p:cNvSpPr/>
              <p:nvPr/>
            </p:nvSpPr>
            <p:spPr>
              <a:xfrm>
                <a:off x="9237305" y="2615388"/>
                <a:ext cx="1883682" cy="403116"/>
              </a:xfrm>
              <a:prstGeom prst="roundRect">
                <a:avLst/>
              </a:prstGeom>
              <a:solidFill>
                <a:srgbClr val="3DC0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9237307" y="2845812"/>
                <a:ext cx="1884401" cy="210238"/>
              </a:xfrm>
              <a:prstGeom prst="rect">
                <a:avLst/>
              </a:prstGeom>
              <a:solidFill>
                <a:srgbClr val="3DC0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모서리가 둥근 직사각형 31"/>
              <p:cNvSpPr/>
              <p:nvPr/>
            </p:nvSpPr>
            <p:spPr>
              <a:xfrm>
                <a:off x="9242142" y="5483632"/>
                <a:ext cx="1883682" cy="403116"/>
              </a:xfrm>
              <a:prstGeom prst="roundRect">
                <a:avLst/>
              </a:prstGeom>
              <a:solidFill>
                <a:srgbClr val="3DC0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/>
              <p:cNvSpPr/>
              <p:nvPr/>
            </p:nvSpPr>
            <p:spPr>
              <a:xfrm>
                <a:off x="10060295" y="5552494"/>
                <a:ext cx="235277" cy="235277"/>
              </a:xfrm>
              <a:prstGeom prst="ellipse">
                <a:avLst/>
              </a:prstGeom>
              <a:solidFill>
                <a:srgbClr val="3DC0EC"/>
              </a:solidFill>
              <a:ln w="19050"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2050" name="Picture 2" descr="C:\Users\Web Design\Desktop\jpg\검색기능.jp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0017"/>
            <a:stretch/>
          </p:blipFill>
          <p:spPr bwMode="auto">
            <a:xfrm>
              <a:off x="9218392" y="3069556"/>
              <a:ext cx="1890215" cy="23516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841146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69471" y="0"/>
            <a:ext cx="1681843" cy="2432957"/>
          </a:xfrm>
          <a:prstGeom prst="rect">
            <a:avLst/>
          </a:prstGeom>
          <a:solidFill>
            <a:srgbClr val="3DC0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500"/>
              </a:lnSpc>
            </a:pPr>
            <a:endParaRPr lang="en-US" altLang="ko-KR" sz="4000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500"/>
              </a:lnSpc>
            </a:pPr>
            <a:r>
              <a:rPr lang="en-US" altLang="ko-KR" sz="4000" b="1" kern="1000" dirty="0"/>
              <a:t>03</a:t>
            </a:r>
          </a:p>
          <a:p>
            <a:pPr algn="ctr">
              <a:lnSpc>
                <a:spcPts val="2500"/>
              </a:lnSpc>
            </a:pPr>
            <a:r>
              <a:rPr lang="ko-KR" altLang="en-US" sz="2000" b="1" kern="1000" dirty="0"/>
              <a:t>앱 소개</a:t>
            </a:r>
            <a:endParaRPr lang="en-US" altLang="ko-KR" sz="2000" b="1" kern="10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910396" y="764540"/>
            <a:ext cx="122720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14878" y="320039"/>
            <a:ext cx="7922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U&amp;I</a:t>
            </a:r>
            <a:endParaRPr lang="ko-KR" altLang="en-US" sz="25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52406" y="1479799"/>
            <a:ext cx="874309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/>
              <a:t>저희 </a:t>
            </a:r>
            <a:r>
              <a:rPr lang="en-US" altLang="ko-KR" sz="2500" b="1" dirty="0"/>
              <a:t>U&amp;I </a:t>
            </a:r>
            <a:r>
              <a:rPr lang="ko-KR" altLang="en-US" sz="2500" b="1" dirty="0" err="1"/>
              <a:t>버스킹은</a:t>
            </a:r>
            <a:r>
              <a:rPr lang="ko-KR" altLang="en-US" sz="2500" b="1" dirty="0"/>
              <a:t> </a:t>
            </a:r>
            <a:r>
              <a:rPr lang="ko-KR" altLang="en-US" sz="2500" b="1" dirty="0" err="1"/>
              <a:t>버스커들과</a:t>
            </a:r>
            <a:r>
              <a:rPr lang="ko-KR" altLang="en-US" sz="2500" b="1" dirty="0"/>
              <a:t> 팬들 서로에게 소통의 길을 </a:t>
            </a:r>
            <a:endParaRPr lang="en-US" altLang="ko-KR" sz="2500" b="1" dirty="0"/>
          </a:p>
          <a:p>
            <a:r>
              <a:rPr lang="ko-KR" altLang="en-US" sz="2500" b="1" dirty="0"/>
              <a:t>열어주는</a:t>
            </a:r>
            <a:r>
              <a:rPr lang="en-US" altLang="ko-KR" sz="2500" b="1" dirty="0"/>
              <a:t> </a:t>
            </a:r>
            <a:r>
              <a:rPr lang="ko-KR" altLang="en-US" sz="2500" b="1" dirty="0">
                <a:solidFill>
                  <a:srgbClr val="3DC0EC"/>
                </a:solidFill>
              </a:rPr>
              <a:t>연결다리</a:t>
            </a:r>
            <a:r>
              <a:rPr lang="ko-KR" altLang="en-US" sz="2500" b="1" dirty="0"/>
              <a:t>가 되겠습니다</a:t>
            </a:r>
            <a:r>
              <a:rPr lang="en-US" altLang="ko-KR" sz="2500" b="1" dirty="0"/>
              <a:t>!!</a:t>
            </a:r>
            <a:endParaRPr lang="ko-KR" altLang="en-US" sz="2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878658" y="904146"/>
            <a:ext cx="896751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 dirty="0">
                <a:solidFill>
                  <a:srgbClr val="3DC0EC"/>
                </a:solidFill>
              </a:rPr>
              <a:t>그래서 저희 </a:t>
            </a:r>
            <a:r>
              <a:rPr lang="en-US" altLang="ko-KR" sz="3500" b="1" dirty="0">
                <a:solidFill>
                  <a:srgbClr val="3DC0EC"/>
                </a:solidFill>
              </a:rPr>
              <a:t>“U&amp;I </a:t>
            </a:r>
            <a:r>
              <a:rPr lang="ko-KR" altLang="en-US" sz="3500" b="1" dirty="0" err="1">
                <a:solidFill>
                  <a:srgbClr val="3DC0EC"/>
                </a:solidFill>
              </a:rPr>
              <a:t>버스킹</a:t>
            </a:r>
            <a:r>
              <a:rPr lang="en-US" altLang="ko-KR" sz="3500" b="1" dirty="0">
                <a:solidFill>
                  <a:srgbClr val="3DC0EC"/>
                </a:solidFill>
              </a:rPr>
              <a:t>”</a:t>
            </a:r>
            <a:r>
              <a:rPr lang="ko-KR" altLang="en-US" sz="3500" b="1" dirty="0">
                <a:solidFill>
                  <a:srgbClr val="3DC0EC"/>
                </a:solidFill>
              </a:rPr>
              <a:t>이 탄생했습니다</a:t>
            </a:r>
            <a:r>
              <a:rPr lang="en-US" altLang="ko-KR" sz="3500" b="1" dirty="0">
                <a:solidFill>
                  <a:srgbClr val="3DC0EC"/>
                </a:solidFill>
              </a:rPr>
              <a:t>!</a:t>
            </a:r>
            <a:endParaRPr lang="ko-KR" altLang="en-US" sz="3500" b="1" dirty="0">
              <a:solidFill>
                <a:srgbClr val="3DC0EC"/>
              </a:solidFill>
            </a:endParaRPr>
          </a:p>
        </p:txBody>
      </p:sp>
      <p:grpSp>
        <p:nvGrpSpPr>
          <p:cNvPr id="41" name="그룹 40"/>
          <p:cNvGrpSpPr/>
          <p:nvPr/>
        </p:nvGrpSpPr>
        <p:grpSpPr>
          <a:xfrm flipV="1">
            <a:off x="2883548" y="704654"/>
            <a:ext cx="3600000" cy="45719"/>
            <a:chOff x="2883550" y="764030"/>
            <a:chExt cx="2126078" cy="0"/>
          </a:xfrm>
        </p:grpSpPr>
        <p:cxnSp>
          <p:nvCxnSpPr>
            <p:cNvPr id="42" name="직선 연결선 41"/>
            <p:cNvCxnSpPr/>
            <p:nvPr/>
          </p:nvCxnSpPr>
          <p:spPr>
            <a:xfrm>
              <a:off x="2883550" y="764030"/>
              <a:ext cx="540000" cy="0"/>
            </a:xfrm>
            <a:prstGeom prst="line">
              <a:avLst/>
            </a:prstGeom>
            <a:ln w="38100">
              <a:solidFill>
                <a:srgbClr val="ADE1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3412243" y="764030"/>
              <a:ext cx="540000" cy="0"/>
            </a:xfrm>
            <a:prstGeom prst="line">
              <a:avLst/>
            </a:prstGeom>
            <a:ln w="38100">
              <a:solidFill>
                <a:srgbClr val="EF62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/>
            <p:cNvCxnSpPr/>
            <p:nvPr/>
          </p:nvCxnSpPr>
          <p:spPr>
            <a:xfrm>
              <a:off x="3940936" y="764030"/>
              <a:ext cx="540000" cy="0"/>
            </a:xfrm>
            <a:prstGeom prst="line">
              <a:avLst/>
            </a:prstGeom>
            <a:ln w="38100">
              <a:solidFill>
                <a:srgbClr val="4DC3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4469628" y="764030"/>
              <a:ext cx="540000" cy="0"/>
            </a:xfrm>
            <a:prstGeom prst="line">
              <a:avLst/>
            </a:prstGeom>
            <a:ln w="38100">
              <a:solidFill>
                <a:srgbClr val="FCB24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9" name="Picture 5" descr="C:\Users\Web Design\Desktop\_sk앱 프로젝트\버스킹 - sk앱 프로젝트\PPT IMG\compan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8366" y="2867363"/>
            <a:ext cx="1191992" cy="1191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Web Design\Desktop\_sk앱 프로젝트\버스킹 - sk앱 프로젝트\PPT IMG\busuk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770" y="4898351"/>
            <a:ext cx="1191992" cy="1191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Web Design\Desktop\_sk앱 프로젝트\버스킹 - sk앱 프로젝트\PPT IMG\peopl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8546" y="2649426"/>
            <a:ext cx="1191992" cy="1191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직선 연결선 8"/>
          <p:cNvCxnSpPr/>
          <p:nvPr/>
        </p:nvCxnSpPr>
        <p:spPr>
          <a:xfrm>
            <a:off x="4271165" y="3421288"/>
            <a:ext cx="954587" cy="42406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3628628" y="4687037"/>
            <a:ext cx="1597124" cy="60548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H="1">
            <a:off x="7081109" y="3631353"/>
            <a:ext cx="1527292" cy="42800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7" name="Picture 13" descr="C:\Users\Web Design\Desktop\_sk앱 프로젝트\버스킹 - sk앱 프로젝트\PPT IMG\U&amp;I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6445" y="3245422"/>
            <a:ext cx="2168614" cy="2168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588074" y="6064240"/>
            <a:ext cx="11464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 err="1"/>
              <a:t>버스커</a:t>
            </a:r>
            <a:endParaRPr lang="ko-KR" altLang="en-US" sz="25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2778424" y="3892830"/>
            <a:ext cx="189987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/>
              <a:t>일반 사용자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274428" y="4059492"/>
            <a:ext cx="169790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dirty="0"/>
              <a:t>기업</a:t>
            </a:r>
            <a:r>
              <a:rPr lang="en-US" altLang="ko-KR" sz="2500" b="1" dirty="0"/>
              <a:t>(</a:t>
            </a:r>
            <a:r>
              <a:rPr lang="ko-KR" altLang="en-US" sz="2500" b="1" dirty="0"/>
              <a:t>단체</a:t>
            </a:r>
            <a:r>
              <a:rPr lang="en-US" altLang="ko-KR" sz="2500" b="1" dirty="0"/>
              <a:t>)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374258043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69471" y="0"/>
            <a:ext cx="1681843" cy="2432957"/>
          </a:xfrm>
          <a:prstGeom prst="rect">
            <a:avLst/>
          </a:prstGeom>
          <a:solidFill>
            <a:srgbClr val="3DC0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500"/>
              </a:lnSpc>
            </a:pPr>
            <a:endParaRPr lang="en-US" altLang="ko-KR" sz="4000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000"/>
              </a:lnSpc>
            </a:pPr>
            <a:endParaRPr lang="en-US" altLang="ko-KR" sz="4000" b="1" kern="1000" dirty="0"/>
          </a:p>
          <a:p>
            <a:pPr algn="ctr">
              <a:lnSpc>
                <a:spcPts val="2500"/>
              </a:lnSpc>
            </a:pPr>
            <a:r>
              <a:rPr lang="en-US" altLang="ko-KR" sz="4000" b="1" kern="1000" dirty="0"/>
              <a:t>04</a:t>
            </a:r>
          </a:p>
          <a:p>
            <a:pPr algn="ctr">
              <a:lnSpc>
                <a:spcPts val="2500"/>
              </a:lnSpc>
            </a:pPr>
            <a:r>
              <a:rPr lang="ko-KR" altLang="en-US" sz="2000" b="1" kern="1000" dirty="0"/>
              <a:t>주요 기능</a:t>
            </a:r>
            <a:endParaRPr lang="en-US" altLang="ko-KR" sz="2000" b="1" kern="1000" dirty="0"/>
          </a:p>
        </p:txBody>
      </p:sp>
      <p:cxnSp>
        <p:nvCxnSpPr>
          <p:cNvPr id="6" name="직선 연결선 5"/>
          <p:cNvCxnSpPr/>
          <p:nvPr/>
        </p:nvCxnSpPr>
        <p:spPr>
          <a:xfrm>
            <a:off x="910396" y="764540"/>
            <a:ext cx="122720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14878" y="320039"/>
            <a:ext cx="7922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b="1" dirty="0">
                <a:solidFill>
                  <a:schemeClr val="bg1"/>
                </a:solidFill>
              </a:rPr>
              <a:t>U&amp;I</a:t>
            </a:r>
            <a:endParaRPr lang="ko-KR" altLang="en-US" sz="2500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83548" y="897011"/>
            <a:ext cx="7951216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500" b="1" dirty="0">
                <a:solidFill>
                  <a:srgbClr val="3DC0EC"/>
                </a:solidFill>
              </a:rPr>
              <a:t>U&amp;I </a:t>
            </a:r>
            <a:r>
              <a:rPr lang="ko-KR" altLang="en-US" sz="3500" b="1" dirty="0" err="1">
                <a:solidFill>
                  <a:srgbClr val="3DC0EC"/>
                </a:solidFill>
              </a:rPr>
              <a:t>버스킹의</a:t>
            </a:r>
            <a:r>
              <a:rPr lang="ko-KR" altLang="en-US" sz="3500" b="1" dirty="0">
                <a:solidFill>
                  <a:srgbClr val="3DC0EC"/>
                </a:solidFill>
              </a:rPr>
              <a:t> 핵심 기능</a:t>
            </a:r>
            <a:endParaRPr lang="en-US" altLang="ko-KR" sz="3500" b="1" dirty="0">
              <a:solidFill>
                <a:srgbClr val="3DC0EC"/>
              </a:solidFill>
            </a:endParaRPr>
          </a:p>
          <a:p>
            <a:endParaRPr lang="ko-KR" altLang="en-US" sz="800" b="1" dirty="0">
              <a:solidFill>
                <a:srgbClr val="3DC0EC"/>
              </a:solidFill>
            </a:endParaRPr>
          </a:p>
          <a:p>
            <a:r>
              <a:rPr lang="ko-KR" altLang="en-US" sz="2500" b="1" dirty="0">
                <a:solidFill>
                  <a:srgbClr val="4B4B4B"/>
                </a:solidFill>
              </a:rPr>
              <a:t>저희 </a:t>
            </a:r>
            <a:r>
              <a:rPr lang="en-US" altLang="ko-KR" sz="2500" b="1" dirty="0">
                <a:solidFill>
                  <a:srgbClr val="3DC0EC"/>
                </a:solidFill>
              </a:rPr>
              <a:t>U&amp;I </a:t>
            </a:r>
            <a:r>
              <a:rPr lang="ko-KR" altLang="en-US" sz="2500" b="1" dirty="0" err="1">
                <a:solidFill>
                  <a:srgbClr val="3DC0EC"/>
                </a:solidFill>
              </a:rPr>
              <a:t>버스킹</a:t>
            </a:r>
            <a:r>
              <a:rPr lang="ko-KR" altLang="en-US" sz="2500" b="1" dirty="0" err="1">
                <a:solidFill>
                  <a:srgbClr val="4B4B4B"/>
                </a:solidFill>
              </a:rPr>
              <a:t>만의</a:t>
            </a:r>
            <a:r>
              <a:rPr lang="ko-KR" altLang="en-US" sz="2500" b="1" dirty="0">
                <a:solidFill>
                  <a:srgbClr val="4B4B4B"/>
                </a:solidFill>
              </a:rPr>
              <a:t> 기능 </a:t>
            </a:r>
            <a:r>
              <a:rPr lang="en-US" altLang="ko-KR" sz="2500" b="1" dirty="0">
                <a:solidFill>
                  <a:srgbClr val="4B4B4B"/>
                </a:solidFill>
              </a:rPr>
              <a:t>4</a:t>
            </a:r>
            <a:r>
              <a:rPr lang="ko-KR" altLang="en-US" sz="2500" b="1" dirty="0" smtClean="0">
                <a:solidFill>
                  <a:srgbClr val="4B4B4B"/>
                </a:solidFill>
              </a:rPr>
              <a:t>가지 </a:t>
            </a:r>
            <a:r>
              <a:rPr lang="ko-KR" altLang="en-US" sz="2500" b="1" dirty="0">
                <a:solidFill>
                  <a:srgbClr val="4B4B4B"/>
                </a:solidFill>
              </a:rPr>
              <a:t>기능을 소개합니다</a:t>
            </a:r>
            <a:r>
              <a:rPr lang="en-US" altLang="ko-KR" sz="2500" b="1" dirty="0">
                <a:solidFill>
                  <a:srgbClr val="4B4B4B"/>
                </a:solidFill>
              </a:rPr>
              <a:t>!!</a:t>
            </a:r>
            <a:endParaRPr lang="ko-KR" altLang="en-US" sz="2500" b="1" dirty="0">
              <a:solidFill>
                <a:srgbClr val="4B4B4B"/>
              </a:solidFill>
            </a:endParaRPr>
          </a:p>
        </p:txBody>
      </p:sp>
      <p:grpSp>
        <p:nvGrpSpPr>
          <p:cNvPr id="47" name="그룹 46"/>
          <p:cNvGrpSpPr/>
          <p:nvPr/>
        </p:nvGrpSpPr>
        <p:grpSpPr>
          <a:xfrm flipV="1">
            <a:off x="2883548" y="704654"/>
            <a:ext cx="3600000" cy="45719"/>
            <a:chOff x="2883550" y="764030"/>
            <a:chExt cx="2126078" cy="0"/>
          </a:xfrm>
        </p:grpSpPr>
        <p:cxnSp>
          <p:nvCxnSpPr>
            <p:cNvPr id="48" name="직선 연결선 47"/>
            <p:cNvCxnSpPr/>
            <p:nvPr/>
          </p:nvCxnSpPr>
          <p:spPr>
            <a:xfrm>
              <a:off x="2883550" y="764030"/>
              <a:ext cx="540000" cy="0"/>
            </a:xfrm>
            <a:prstGeom prst="line">
              <a:avLst/>
            </a:prstGeom>
            <a:ln w="38100">
              <a:solidFill>
                <a:srgbClr val="ADE1F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/>
            <p:nvPr/>
          </p:nvCxnSpPr>
          <p:spPr>
            <a:xfrm>
              <a:off x="3412243" y="764030"/>
              <a:ext cx="540000" cy="0"/>
            </a:xfrm>
            <a:prstGeom prst="line">
              <a:avLst/>
            </a:prstGeom>
            <a:ln w="38100">
              <a:solidFill>
                <a:srgbClr val="EF629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/>
            <p:nvPr/>
          </p:nvCxnSpPr>
          <p:spPr>
            <a:xfrm>
              <a:off x="3940936" y="764030"/>
              <a:ext cx="540000" cy="0"/>
            </a:xfrm>
            <a:prstGeom prst="line">
              <a:avLst/>
            </a:prstGeom>
            <a:ln w="38100">
              <a:solidFill>
                <a:srgbClr val="4DC3C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/>
            <p:nvPr/>
          </p:nvCxnSpPr>
          <p:spPr>
            <a:xfrm>
              <a:off x="4469628" y="764030"/>
              <a:ext cx="540000" cy="0"/>
            </a:xfrm>
            <a:prstGeom prst="line">
              <a:avLst/>
            </a:prstGeom>
            <a:ln w="38100">
              <a:solidFill>
                <a:srgbClr val="FCB24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그룹 9"/>
          <p:cNvGrpSpPr/>
          <p:nvPr/>
        </p:nvGrpSpPr>
        <p:grpSpPr>
          <a:xfrm>
            <a:off x="3017374" y="3140474"/>
            <a:ext cx="1477246" cy="3035396"/>
            <a:chOff x="3772738" y="3140474"/>
            <a:chExt cx="1477246" cy="3035396"/>
          </a:xfrm>
        </p:grpSpPr>
        <p:grpSp>
          <p:nvGrpSpPr>
            <p:cNvPr id="12" name="그룹 11"/>
            <p:cNvGrpSpPr/>
            <p:nvPr/>
          </p:nvGrpSpPr>
          <p:grpSpPr>
            <a:xfrm>
              <a:off x="3781453" y="3140474"/>
              <a:ext cx="1468531" cy="3035396"/>
              <a:chOff x="3781453" y="3140474"/>
              <a:chExt cx="1468531" cy="3035396"/>
            </a:xfrm>
          </p:grpSpPr>
          <p:sp>
            <p:nvSpPr>
              <p:cNvPr id="3" name="TextBox 2"/>
              <p:cNvSpPr txBox="1"/>
              <p:nvPr/>
            </p:nvSpPr>
            <p:spPr>
              <a:xfrm>
                <a:off x="3829402" y="5806538"/>
                <a:ext cx="14205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b="1" dirty="0" err="1">
                    <a:solidFill>
                      <a:srgbClr val="3DC0EC"/>
                    </a:solidFill>
                  </a:rPr>
                  <a:t>버스킹</a:t>
                </a:r>
                <a:r>
                  <a:rPr lang="ko-KR" altLang="en-US" b="1" dirty="0">
                    <a:solidFill>
                      <a:srgbClr val="3DC0EC"/>
                    </a:solidFill>
                  </a:rPr>
                  <a:t> 목록</a:t>
                </a:r>
              </a:p>
            </p:txBody>
          </p:sp>
          <p:grpSp>
            <p:nvGrpSpPr>
              <p:cNvPr id="23" name="그룹 22"/>
              <p:cNvGrpSpPr/>
              <p:nvPr/>
            </p:nvGrpSpPr>
            <p:grpSpPr>
              <a:xfrm>
                <a:off x="3781453" y="3140474"/>
                <a:ext cx="1461743" cy="2533435"/>
                <a:chOff x="1847852" y="4067582"/>
                <a:chExt cx="1197837" cy="2076043"/>
              </a:xfrm>
              <a:solidFill>
                <a:srgbClr val="3DC0EC"/>
              </a:solidFill>
            </p:grpSpPr>
            <p:sp>
              <p:nvSpPr>
                <p:cNvPr id="24" name="모서리가 둥근 직사각형 23"/>
                <p:cNvSpPr/>
                <p:nvPr/>
              </p:nvSpPr>
              <p:spPr>
                <a:xfrm>
                  <a:off x="1847959" y="4067582"/>
                  <a:ext cx="1197730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직사각형 24"/>
                <p:cNvSpPr/>
                <p:nvPr/>
              </p:nvSpPr>
              <p:spPr>
                <a:xfrm>
                  <a:off x="1847852" y="4214815"/>
                  <a:ext cx="1192968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모서리가 둥근 직사각형 26"/>
                <p:cNvSpPr/>
                <p:nvPr/>
              </p:nvSpPr>
              <p:spPr>
                <a:xfrm>
                  <a:off x="1848645" y="5887936"/>
                  <a:ext cx="1197044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직사각형 27"/>
                <p:cNvSpPr/>
                <p:nvPr/>
              </p:nvSpPr>
              <p:spPr>
                <a:xfrm>
                  <a:off x="1848645" y="5861043"/>
                  <a:ext cx="1192968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/>
                <p:cNvSpPr/>
                <p:nvPr/>
              </p:nvSpPr>
              <p:spPr>
                <a:xfrm>
                  <a:off x="2371165" y="5939146"/>
                  <a:ext cx="149232" cy="149232"/>
                </a:xfrm>
                <a:prstGeom prst="ellipse">
                  <a:avLst/>
                </a:pr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021"/>
            <a:stretch/>
          </p:blipFill>
          <p:spPr>
            <a:xfrm>
              <a:off x="3772738" y="3488298"/>
              <a:ext cx="1458796" cy="1840771"/>
            </a:xfrm>
            <a:prstGeom prst="rect">
              <a:avLst/>
            </a:prstGeom>
          </p:spPr>
        </p:pic>
      </p:grpSp>
      <p:grpSp>
        <p:nvGrpSpPr>
          <p:cNvPr id="11" name="그룹 10"/>
          <p:cNvGrpSpPr/>
          <p:nvPr/>
        </p:nvGrpSpPr>
        <p:grpSpPr>
          <a:xfrm>
            <a:off x="7270998" y="3140474"/>
            <a:ext cx="1461743" cy="3035396"/>
            <a:chOff x="7822543" y="3140474"/>
            <a:chExt cx="1461743" cy="3035396"/>
          </a:xfrm>
        </p:grpSpPr>
        <p:grpSp>
          <p:nvGrpSpPr>
            <p:cNvPr id="14" name="그룹 13"/>
            <p:cNvGrpSpPr/>
            <p:nvPr/>
          </p:nvGrpSpPr>
          <p:grpSpPr>
            <a:xfrm>
              <a:off x="7822543" y="3140474"/>
              <a:ext cx="1461743" cy="3035396"/>
              <a:chOff x="7871971" y="3140474"/>
              <a:chExt cx="1461743" cy="3035396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8015017" y="5806538"/>
                <a:ext cx="1189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b="1" dirty="0">
                    <a:solidFill>
                      <a:srgbClr val="3DC0EC"/>
                    </a:solidFill>
                  </a:rPr>
                  <a:t>악기 대여</a:t>
                </a:r>
                <a:endParaRPr lang="en-US" altLang="ko-KR" b="1" dirty="0">
                  <a:solidFill>
                    <a:srgbClr val="3DC0EC"/>
                  </a:solidFill>
                </a:endParaRPr>
              </a:p>
            </p:txBody>
          </p:sp>
          <p:grpSp>
            <p:nvGrpSpPr>
              <p:cNvPr id="41" name="그룹 40"/>
              <p:cNvGrpSpPr/>
              <p:nvPr/>
            </p:nvGrpSpPr>
            <p:grpSpPr>
              <a:xfrm>
                <a:off x="7871971" y="3140474"/>
                <a:ext cx="1461743" cy="2533435"/>
                <a:chOff x="1847852" y="4067582"/>
                <a:chExt cx="1197837" cy="2076043"/>
              </a:xfrm>
              <a:solidFill>
                <a:srgbClr val="3DC0EC"/>
              </a:solidFill>
            </p:grpSpPr>
            <p:sp>
              <p:nvSpPr>
                <p:cNvPr id="42" name="모서리가 둥근 직사각형 41"/>
                <p:cNvSpPr/>
                <p:nvPr/>
              </p:nvSpPr>
              <p:spPr>
                <a:xfrm>
                  <a:off x="1847959" y="4067582"/>
                  <a:ext cx="1197730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3" name="직사각형 42"/>
                <p:cNvSpPr/>
                <p:nvPr/>
              </p:nvSpPr>
              <p:spPr>
                <a:xfrm>
                  <a:off x="1847852" y="4214815"/>
                  <a:ext cx="1197837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4" name="모서리가 둥근 직사각형 43"/>
                <p:cNvSpPr/>
                <p:nvPr/>
              </p:nvSpPr>
              <p:spPr>
                <a:xfrm>
                  <a:off x="1847852" y="5887936"/>
                  <a:ext cx="1192969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5" name="직사각형 44"/>
                <p:cNvSpPr/>
                <p:nvPr/>
              </p:nvSpPr>
              <p:spPr>
                <a:xfrm>
                  <a:off x="1848645" y="5861043"/>
                  <a:ext cx="1192968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6" name="타원 45"/>
                <p:cNvSpPr/>
                <p:nvPr/>
              </p:nvSpPr>
              <p:spPr>
                <a:xfrm>
                  <a:off x="2371165" y="5939146"/>
                  <a:ext cx="149232" cy="149232"/>
                </a:xfrm>
                <a:prstGeom prst="ellipse">
                  <a:avLst/>
                </a:prstGeom>
                <a:grpFill/>
                <a:ln w="1905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8666"/>
            <a:stretch/>
          </p:blipFill>
          <p:spPr>
            <a:xfrm>
              <a:off x="7822543" y="3482875"/>
              <a:ext cx="1455803" cy="1846194"/>
            </a:xfrm>
            <a:prstGeom prst="rect">
              <a:avLst/>
            </a:prstGeom>
          </p:spPr>
        </p:pic>
      </p:grpSp>
      <p:grpSp>
        <p:nvGrpSpPr>
          <p:cNvPr id="15" name="그룹 14"/>
          <p:cNvGrpSpPr/>
          <p:nvPr/>
        </p:nvGrpSpPr>
        <p:grpSpPr>
          <a:xfrm>
            <a:off x="5151528" y="3145897"/>
            <a:ext cx="1462562" cy="3024551"/>
            <a:chOff x="5806564" y="3145897"/>
            <a:chExt cx="1462562" cy="3024551"/>
          </a:xfrm>
        </p:grpSpPr>
        <p:grpSp>
          <p:nvGrpSpPr>
            <p:cNvPr id="13" name="그룹 12"/>
            <p:cNvGrpSpPr/>
            <p:nvPr/>
          </p:nvGrpSpPr>
          <p:grpSpPr>
            <a:xfrm>
              <a:off x="5806564" y="3145897"/>
              <a:ext cx="1462562" cy="3024551"/>
              <a:chOff x="5797005" y="3140474"/>
              <a:chExt cx="1462562" cy="3024551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5960370" y="5795693"/>
                <a:ext cx="11897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b="1" dirty="0">
                    <a:solidFill>
                      <a:srgbClr val="3DC0EC"/>
                    </a:solidFill>
                  </a:rPr>
                  <a:t>감정 검색</a:t>
                </a:r>
              </a:p>
            </p:txBody>
          </p:sp>
          <p:grpSp>
            <p:nvGrpSpPr>
              <p:cNvPr id="35" name="그룹 34"/>
              <p:cNvGrpSpPr/>
              <p:nvPr/>
            </p:nvGrpSpPr>
            <p:grpSpPr>
              <a:xfrm>
                <a:off x="5797005" y="3140474"/>
                <a:ext cx="1462562" cy="2533435"/>
                <a:chOff x="1847852" y="4067582"/>
                <a:chExt cx="1198508" cy="2076043"/>
              </a:xfrm>
              <a:solidFill>
                <a:srgbClr val="3DC0EC"/>
              </a:solidFill>
            </p:grpSpPr>
            <p:sp>
              <p:nvSpPr>
                <p:cNvPr id="36" name="모서리가 둥근 직사각형 35"/>
                <p:cNvSpPr/>
                <p:nvPr/>
              </p:nvSpPr>
              <p:spPr>
                <a:xfrm>
                  <a:off x="1847959" y="4067582"/>
                  <a:ext cx="1197730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직사각형 36"/>
                <p:cNvSpPr/>
                <p:nvPr/>
              </p:nvSpPr>
              <p:spPr>
                <a:xfrm>
                  <a:off x="1847852" y="4214815"/>
                  <a:ext cx="1192968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모서리가 둥근 직사각형 37"/>
                <p:cNvSpPr/>
                <p:nvPr/>
              </p:nvSpPr>
              <p:spPr>
                <a:xfrm>
                  <a:off x="1850782" y="5887936"/>
                  <a:ext cx="1195578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직사각형 38"/>
                <p:cNvSpPr/>
                <p:nvPr/>
              </p:nvSpPr>
              <p:spPr>
                <a:xfrm>
                  <a:off x="1848645" y="5861043"/>
                  <a:ext cx="1192968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/>
                <p:cNvSpPr/>
                <p:nvPr/>
              </p:nvSpPr>
              <p:spPr>
                <a:xfrm>
                  <a:off x="2371165" y="5939146"/>
                  <a:ext cx="149232" cy="149232"/>
                </a:xfrm>
                <a:prstGeom prst="ellipse">
                  <a:avLst/>
                </a:pr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pic>
          <p:nvPicPr>
            <p:cNvPr id="3074" name="Picture 2" descr="C:\Users\Web Design\Desktop\jpg\검색기능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090"/>
            <a:stretch/>
          </p:blipFill>
          <p:spPr bwMode="auto">
            <a:xfrm>
              <a:off x="5810139" y="3495274"/>
              <a:ext cx="1458987" cy="18392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그룹 16"/>
          <p:cNvGrpSpPr/>
          <p:nvPr/>
        </p:nvGrpSpPr>
        <p:grpSpPr>
          <a:xfrm>
            <a:off x="9389650" y="3145896"/>
            <a:ext cx="1968335" cy="3206026"/>
            <a:chOff x="9746679" y="3145896"/>
            <a:chExt cx="1968335" cy="3206026"/>
          </a:xfrm>
        </p:grpSpPr>
        <p:grpSp>
          <p:nvGrpSpPr>
            <p:cNvPr id="16" name="그룹 15"/>
            <p:cNvGrpSpPr/>
            <p:nvPr/>
          </p:nvGrpSpPr>
          <p:grpSpPr>
            <a:xfrm>
              <a:off x="9746679" y="3145896"/>
              <a:ext cx="1968335" cy="3206026"/>
              <a:chOff x="9746679" y="3145896"/>
              <a:chExt cx="1968335" cy="3206026"/>
            </a:xfrm>
          </p:grpSpPr>
          <p:pic>
            <p:nvPicPr>
              <p:cNvPr id="52" name="Picture 2" descr="C:\Users\Web Design\Desktop\jpg\커뮤니티.jp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856045" y="3512174"/>
                <a:ext cx="1452489" cy="25822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4" name="직사각형 53"/>
              <p:cNvSpPr/>
              <p:nvPr/>
            </p:nvSpPr>
            <p:spPr>
              <a:xfrm>
                <a:off x="9746679" y="5673909"/>
                <a:ext cx="1968335" cy="67801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55" name="그룹 54"/>
              <p:cNvGrpSpPr/>
              <p:nvPr/>
            </p:nvGrpSpPr>
            <p:grpSpPr>
              <a:xfrm>
                <a:off x="9856044" y="3145896"/>
                <a:ext cx="1456011" cy="2528013"/>
                <a:chOff x="1845578" y="4067582"/>
                <a:chExt cx="1195699" cy="2076043"/>
              </a:xfrm>
              <a:solidFill>
                <a:srgbClr val="3DC0EC"/>
              </a:solidFill>
            </p:grpSpPr>
            <p:sp>
              <p:nvSpPr>
                <p:cNvPr id="56" name="모서리가 둥근 직사각형 55"/>
                <p:cNvSpPr/>
                <p:nvPr/>
              </p:nvSpPr>
              <p:spPr>
                <a:xfrm>
                  <a:off x="1847959" y="4067582"/>
                  <a:ext cx="1192861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7" name="직사각형 56"/>
                <p:cNvSpPr/>
                <p:nvPr/>
              </p:nvSpPr>
              <p:spPr>
                <a:xfrm>
                  <a:off x="1847852" y="4214815"/>
                  <a:ext cx="1192967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8" name="모서리가 둥근 직사각형 57"/>
                <p:cNvSpPr/>
                <p:nvPr/>
              </p:nvSpPr>
              <p:spPr>
                <a:xfrm>
                  <a:off x="1845578" y="5887936"/>
                  <a:ext cx="1195242" cy="25568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9" name="직사각형 58"/>
                <p:cNvSpPr/>
                <p:nvPr/>
              </p:nvSpPr>
              <p:spPr>
                <a:xfrm>
                  <a:off x="1845578" y="5861043"/>
                  <a:ext cx="1195699" cy="13335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0" name="타원 59"/>
                <p:cNvSpPr/>
                <p:nvPr/>
              </p:nvSpPr>
              <p:spPr>
                <a:xfrm>
                  <a:off x="2373285" y="5939146"/>
                  <a:ext cx="149232" cy="149232"/>
                </a:xfrm>
                <a:prstGeom prst="ellipse">
                  <a:avLst/>
                </a:pr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61" name="TextBox 60"/>
            <p:cNvSpPr txBox="1"/>
            <p:nvPr/>
          </p:nvSpPr>
          <p:spPr>
            <a:xfrm>
              <a:off x="10030021" y="580111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 smtClean="0">
                  <a:solidFill>
                    <a:srgbClr val="3DC0EC"/>
                  </a:solidFill>
                </a:rPr>
                <a:t>커뮤니티</a:t>
              </a:r>
              <a:endParaRPr lang="en-US" altLang="ko-KR" b="1" dirty="0">
                <a:solidFill>
                  <a:srgbClr val="3DC0EC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737571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1510</TotalTime>
  <Words>402</Words>
  <Application>Microsoft Office PowerPoint</Application>
  <PresentationFormat>와이드스크린</PresentationFormat>
  <Paragraphs>169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web design</dc:creator>
  <cp:lastModifiedBy>김규빈</cp:lastModifiedBy>
  <cp:revision>108</cp:revision>
  <dcterms:created xsi:type="dcterms:W3CDTF">2016-06-08T08:59:49Z</dcterms:created>
  <dcterms:modified xsi:type="dcterms:W3CDTF">2016-06-23T12:42:54Z</dcterms:modified>
</cp:coreProperties>
</file>